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Microsoft Yahei" panose="020B0503020204020204" pitchFamily="34" charset="-122"/>
      <p:regular r:id="rId43"/>
      <p:bold r:id="rId44"/>
    </p:embeddedFont>
    <p:embeddedFont>
      <p:font typeface="Maven Pro" panose="020B0600000101010101" charset="0"/>
      <p:regular r:id="rId45"/>
      <p:bold r:id="rId46"/>
    </p:embeddedFont>
    <p:embeddedFont>
      <p:font typeface="Nunito"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4B298A-EF11-4B78-9AE2-00154A8E3FB6}">
  <a:tblStyle styleId="{8B4B298A-EF11-4B78-9AE2-00154A8E3F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1eede0b6e9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31eede0b6e9_2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1eede0b6e9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1eede0b6e9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1eede0b6e9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1eede0b6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This is the page to checkout detailed information of the thread and api per category.</a:t>
            </a:r>
            <a:endParaRPr/>
          </a:p>
          <a:p>
            <a:pPr marL="0" lvl="0" indent="0" algn="l" rtl="0">
              <a:spcBef>
                <a:spcPts val="0"/>
              </a:spcBef>
              <a:spcAft>
                <a:spcPts val="0"/>
              </a:spcAft>
              <a:buNone/>
            </a:pPr>
            <a:endParaRPr/>
          </a:p>
          <a:p>
            <a:pPr marL="0" lvl="0" indent="0" algn="l" rtl="0">
              <a:spcBef>
                <a:spcPts val="0"/>
              </a:spcBef>
              <a:spcAft>
                <a:spcPts val="0"/>
              </a:spcAft>
              <a:buNone/>
            </a:pPr>
            <a:r>
              <a:rPr lang="ko"/>
              <a:t>On the top, we can switch between categories cut between the leading slash and the upcoming slash.</a:t>
            </a:r>
            <a:endParaRPr/>
          </a:p>
          <a:p>
            <a:pPr marL="0" lvl="0" indent="0" algn="l" rtl="0">
              <a:spcBef>
                <a:spcPts val="0"/>
              </a:spcBef>
              <a:spcAft>
                <a:spcPts val="0"/>
              </a:spcAft>
              <a:buNone/>
            </a:pPr>
            <a:endParaRPr/>
          </a:p>
          <a:p>
            <a:pPr marL="0" lvl="0" indent="0" algn="l" rtl="0">
              <a:spcBef>
                <a:spcPts val="0"/>
              </a:spcBef>
              <a:spcAft>
                <a:spcPts val="0"/>
              </a:spcAft>
              <a:buNone/>
            </a:pPr>
            <a:r>
              <a:rPr lang="ko"/>
              <a:t>On click, total memory usage, largest memory usage thread, slowest thread, and total active threads of the category are given. Idle thread count is also displayed beneath all information.</a:t>
            </a:r>
            <a:endParaRPr/>
          </a:p>
          <a:p>
            <a:pPr marL="0" lvl="0" indent="0" algn="l" rtl="0">
              <a:spcBef>
                <a:spcPts val="0"/>
              </a:spcBef>
              <a:spcAft>
                <a:spcPts val="0"/>
              </a:spcAft>
              <a:buNone/>
            </a:pPr>
            <a:endParaRPr/>
          </a:p>
          <a:p>
            <a:pPr marL="0" lvl="0" indent="0" algn="l" rtl="0">
              <a:spcBef>
                <a:spcPts val="0"/>
              </a:spcBef>
              <a:spcAft>
                <a:spcPts val="0"/>
              </a:spcAft>
              <a:buNone/>
            </a:pPr>
            <a:r>
              <a:rPr lang="ko"/>
              <a:t>In the middle, we have threads in bubbles. Red indicates erroneous bubble and green indicates a well running thread.</a:t>
            </a:r>
            <a:endParaRPr/>
          </a:p>
          <a:p>
            <a:pPr marL="0" lvl="0" indent="0" algn="l" rtl="0">
              <a:spcBef>
                <a:spcPts val="0"/>
              </a:spcBef>
              <a:spcAft>
                <a:spcPts val="0"/>
              </a:spcAft>
              <a:buNone/>
            </a:pPr>
            <a:endParaRPr/>
          </a:p>
          <a:p>
            <a:pPr marL="0" lvl="0" indent="0" algn="l" rtl="0">
              <a:spcBef>
                <a:spcPts val="0"/>
              </a:spcBef>
              <a:spcAft>
                <a:spcPts val="0"/>
              </a:spcAft>
              <a:buNone/>
            </a:pPr>
            <a:r>
              <a:rPr lang="ko"/>
              <a:t>At the bottom, list of erroneous logs are shown with detailed information.</a:t>
            </a:r>
            <a:endParaRPr/>
          </a:p>
          <a:p>
            <a:pPr marL="0" lvl="0" indent="0" algn="l" rtl="0">
              <a:spcBef>
                <a:spcPts val="0"/>
              </a:spcBef>
              <a:spcAft>
                <a:spcPts val="0"/>
              </a:spcAft>
              <a:buNone/>
            </a:pPr>
            <a:endParaRPr/>
          </a:p>
          <a:p>
            <a:pPr marL="0" lvl="0" indent="0" algn="l" rtl="0">
              <a:spcBef>
                <a:spcPts val="0"/>
              </a:spcBef>
              <a:spcAft>
                <a:spcPts val="0"/>
              </a:spcAft>
              <a:buNone/>
            </a:pPr>
            <a:r>
              <a:rPr lang="ko"/>
              <a:t>We can click the button on the top right corner to direct to the total page.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1eede0b6e9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1eede0b6e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Next is the Summary Page.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First, we have the Search Page.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Users can set minimum thresholds for response time and memory usage, along with a specific date and hour.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The system retrieves and displays data for all URIs within the selected one-hour range, showing their memory usage and execution time.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To search for data related to a specific URI, users can enter the URI in the Search field and click the Search button for detailed results.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1eede0b6e9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1eede0b6e9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400">
                <a:solidFill>
                  <a:schemeClr val="dk1"/>
                </a:solidFill>
              </a:rPr>
              <a:t>Next is the Ranking Page.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First, the Call Count Page.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Users can specify a date range and time period to view call count rankings.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By clicking the Search button, the system retrieves and displays rankings, enabling precise and flexible analysis of call count data.</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1c4f159268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1c4f15926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400">
                <a:solidFill>
                  <a:schemeClr val="dk1"/>
                </a:solidFill>
              </a:rPr>
              <a:t>Finally, this is the Memory Usage Page.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Users can specify a time range to view memory usage rankings.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By selecting Average, the page shows the average memory usage for the period. Selecting Max displays the maximum memory usage.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The results highlight memory usage for each URI, helping users identify resource-intensive URIs and optimize system performance.</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1eede0b6e9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31eede0b6e9_2_1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1eede0b6e9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This is how our tool works. For user, to use this tool for his Spring Project, he needs to use our custom library ; which collect data of each thread and load to endpoint. our Backend gets data and send to frontend and frontend focused on interacting with users.</a:t>
            </a:r>
            <a:endParaRPr/>
          </a:p>
        </p:txBody>
      </p:sp>
      <p:sp>
        <p:nvSpPr>
          <p:cNvPr id="541" name="Google Shape;541;g31eede0b6e9_0_5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1eede0b6e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31eede0b6e9_0_4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1eede0b6e9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what we expect here is that user can download library and import our custom library.</a:t>
            </a:r>
            <a:endParaRPr/>
          </a:p>
        </p:txBody>
      </p:sp>
      <p:sp>
        <p:nvSpPr>
          <p:cNvPr id="569" name="Google Shape;569;g31eede0b6e9_0_5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1eede0b6e9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 can see the data is loaded on actuator well by using postman tool. </a:t>
            </a:r>
            <a:endParaRPr/>
          </a:p>
        </p:txBody>
      </p:sp>
      <p:sp>
        <p:nvSpPr>
          <p:cNvPr id="580" name="Google Shape;580;g31eede0b6e9_0_5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1eede0b6e9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31eede0b6e9_2_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1eede0b6e9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31eede0b6e9_0_3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1eede0b6e9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When API information is sent from the spring actuator, the data is transferred from the back end to the front end through filtering.</a:t>
            </a:r>
            <a:endParaRPr/>
          </a:p>
          <a:p>
            <a:pPr marL="0" lvl="0" indent="0" algn="l" rtl="0">
              <a:spcBef>
                <a:spcPts val="0"/>
              </a:spcBef>
              <a:spcAft>
                <a:spcPts val="0"/>
              </a:spcAft>
              <a:buNone/>
            </a:pPr>
            <a:endParaRPr/>
          </a:p>
          <a:p>
            <a:pPr marL="0" lvl="0" indent="0" algn="l" rtl="0">
              <a:spcBef>
                <a:spcPts val="0"/>
              </a:spcBef>
              <a:spcAft>
                <a:spcPts val="0"/>
              </a:spcAft>
              <a:buNone/>
            </a:pPr>
            <a:r>
              <a:rPr lang="ko"/>
              <a:t>스프링 액추에이터에서 API 정보를 보내면 백엔드에서 필터링을 거쳐 프론트엔드로 데이터를 전달한다.</a:t>
            </a:r>
            <a:endParaRPr/>
          </a:p>
        </p:txBody>
      </p:sp>
      <p:sp>
        <p:nvSpPr>
          <p:cNvPr id="600" name="Google Shape;600;g31eede0b6e9_2_2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1eede0b6e9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For example, on December 6, 2024, when a request to find a ranking table by API number is sent to the backend, the API data obtained from the actuator is filtered and returned.</a:t>
            </a:r>
            <a:endParaRPr/>
          </a:p>
          <a:p>
            <a:pPr marL="0" lvl="0" indent="0" algn="l" rtl="0">
              <a:spcBef>
                <a:spcPts val="0"/>
              </a:spcBef>
              <a:spcAft>
                <a:spcPts val="0"/>
              </a:spcAft>
              <a:buNone/>
            </a:pPr>
            <a:endParaRPr/>
          </a:p>
          <a:p>
            <a:pPr marL="0" lvl="0" indent="0" algn="l" rtl="0">
              <a:spcBef>
                <a:spcPts val="0"/>
              </a:spcBef>
              <a:spcAft>
                <a:spcPts val="0"/>
              </a:spcAft>
              <a:buNone/>
            </a:pPr>
            <a:r>
              <a:rPr lang="ko"/>
              <a:t>예를 들어, 2024년 12월 6일 API 수로 순위표를 찾는 요청을 백엔드로 보내면 이에 해당하는 것을 액추에이터에서 얻은 API 데이터들을 필터링을 거쳐 반환한다.</a:t>
            </a:r>
            <a:endParaRPr/>
          </a:p>
        </p:txBody>
      </p:sp>
      <p:sp>
        <p:nvSpPr>
          <p:cNvPr id="616" name="Google Shape;616;g31eede0b6e9_0_6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1eede0b6e9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As another example, on December 6, 2024, a request to find API data with a run time longer than 0ms, which is more than 0 bytes of memory, is sent to the backend and the API data obtained from the actuator is filtered.</a:t>
            </a:r>
            <a:endParaRPr/>
          </a:p>
          <a:p>
            <a:pPr marL="0" lvl="0" indent="0" algn="l" rtl="0">
              <a:spcBef>
                <a:spcPts val="0"/>
              </a:spcBef>
              <a:spcAft>
                <a:spcPts val="0"/>
              </a:spcAft>
              <a:buNone/>
            </a:pPr>
            <a:endParaRPr/>
          </a:p>
          <a:p>
            <a:pPr marL="0" lvl="0" indent="0" algn="l" rtl="0">
              <a:spcBef>
                <a:spcPts val="0"/>
              </a:spcBef>
              <a:spcAft>
                <a:spcPts val="0"/>
              </a:spcAft>
              <a:buNone/>
            </a:pPr>
            <a:r>
              <a:rPr lang="ko"/>
              <a:t>또 다른 예를 들면, </a:t>
            </a:r>
            <a:r>
              <a:rPr lang="ko">
                <a:solidFill>
                  <a:schemeClr val="dk1"/>
                </a:solidFill>
              </a:rPr>
              <a:t>2024년 12월 6일에 메모리 0바이트보다 많이 사용한, 실행 시간이 0ms보다 긴 API 데이터를 찾는 요청을 백엔드로 보내면 이에 해당하는 것을 액추에이터에서 얻은 API 데이터들을 필터링을 거쳐 반환한다.</a:t>
            </a:r>
            <a:endParaRPr/>
          </a:p>
        </p:txBody>
      </p:sp>
      <p:sp>
        <p:nvSpPr>
          <p:cNvPr id="628" name="Google Shape;628;g31eede0b6e9_0_6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1c39cd7c1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The actuator's data is initialized every 5 seconds, so there is no data left in the actuator. Then, what about the storage of previously recorded data? The backend manages it separately in files. Therefore, information on the records so far is obtained through the file. In this way, the speed can be increased, the front end can focus on interaction with the user, and the back end can focus independently on data management.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액추에이터의 데이터를 5초마다 초기화하여 액추에이터에 데이터가 남아있지 않다. 그럼 이전에 기록되었던 데이터들의 보관은? 백엔드에서 파일에 따로 관리를한다. 따라서 그동안의 기록에 대한 정보는 파일을 통해 얻는다. 이렇게 함으로써 속도를 높일 수 있고, 프론트엔드는 유저와의 상호작용에, 백엔드는 데이터 관리에 독립적으로 집중 할 수 있다.</a:t>
            </a:r>
            <a:endParaRPr>
              <a:solidFill>
                <a:schemeClr val="dk1"/>
              </a:solidFill>
            </a:endParaRPr>
          </a:p>
          <a:p>
            <a:pPr marL="0" lvl="0" indent="0" algn="l" rtl="0">
              <a:spcBef>
                <a:spcPts val="0"/>
              </a:spcBef>
              <a:spcAft>
                <a:spcPts val="0"/>
              </a:spcAft>
              <a:buNone/>
            </a:pPr>
            <a:endParaRPr/>
          </a:p>
        </p:txBody>
      </p:sp>
      <p:sp>
        <p:nvSpPr>
          <p:cNvPr id="640" name="Google Shape;640;g31c39cd7c17_1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1eede0b6e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350">
                <a:solidFill>
                  <a:schemeClr val="dk1"/>
                </a:solidFill>
                <a:highlight>
                  <a:srgbClr val="FDFDFD"/>
                </a:highlight>
                <a:latin typeface="Microsoft Yahei"/>
                <a:ea typeface="Microsoft Yahei"/>
                <a:cs typeface="Microsoft Yahei"/>
                <a:sym typeface="Microsoft Yahei"/>
              </a:rPr>
              <a:t>Javascript's built-in function sort was used. The sort function uses the timsort method with O(nlogn) time complexity, and this alignment is a combination of the advantages of mergesort and the advantages of insertionsort. The advantages of mergesort are stable and efficiently aligned according to data size, and the advantages of insertionsort are very fast when there is little or almost no data. The criteria for small and large amounts of data are divided into 32.</a:t>
            </a:r>
            <a:br>
              <a:rPr lang="ko" sz="1350">
                <a:solidFill>
                  <a:schemeClr val="dk1"/>
                </a:solidFill>
                <a:highlight>
                  <a:srgbClr val="FDFDFD"/>
                </a:highlight>
                <a:latin typeface="Microsoft Yahei"/>
                <a:ea typeface="Microsoft Yahei"/>
                <a:cs typeface="Microsoft Yahei"/>
                <a:sym typeface="Microsoft Yahei"/>
              </a:rPr>
            </a:br>
            <a:br>
              <a:rPr lang="ko" sz="1350">
                <a:solidFill>
                  <a:schemeClr val="dk1"/>
                </a:solidFill>
                <a:highlight>
                  <a:srgbClr val="FDFDFD"/>
                </a:highlight>
                <a:latin typeface="Microsoft Yahei"/>
                <a:ea typeface="Microsoft Yahei"/>
                <a:cs typeface="Microsoft Yahei"/>
                <a:sym typeface="Microsoft Yahei"/>
              </a:rPr>
            </a:br>
            <a:r>
              <a:rPr lang="ko" sz="1400">
                <a:solidFill>
                  <a:schemeClr val="dk1"/>
                </a:solidFill>
              </a:rPr>
              <a:t>자바스크립트의 내장 함수 sort를 사용하였다. sort 함수는 O(nlogn) 시간복잡도를 가지고 timsort 방식을 사용하고 이 정렬은 mergesort의 장점과 insertionsort의 장점을 합쳐서 만든 정렬이다. mergesort의 장점은 데이터 크기에 따라 안정적이고 효율적으로 정렬하고 insertionsort의 장점은 데이터가 적거나 거의 정렬되어 있는 경우 매우 빠릅니다. 데이터의 적고 많음의 기준은 32개로 나눕니다. O(n)인 counting sort,radix sort는 추가적인 메모리를 사용하고 배열 원소중 가장 큰값에 따라 시간복잡도가 영향을 받는데 우리 데이터는 보통 크기가 큰 숫자(메모리사용량에서)를 정렬하므로 느릴 수 있다. </a:t>
            </a:r>
            <a:r>
              <a:rPr lang="ko">
                <a:solidFill>
                  <a:schemeClr val="dk1"/>
                </a:solidFill>
              </a:rPr>
              <a:t>추가 메모리를 많이 사용하는 경우, </a:t>
            </a:r>
            <a:r>
              <a:rPr lang="ko" b="1">
                <a:solidFill>
                  <a:schemeClr val="dk1"/>
                </a:solidFill>
              </a:rPr>
              <a:t>캐시 미스</a:t>
            </a:r>
            <a:r>
              <a:rPr lang="ko">
                <a:solidFill>
                  <a:schemeClr val="dk1"/>
                </a:solidFill>
              </a:rPr>
              <a:t>가 증가할 가능성이 크다. 이 또한 성능에 영향을 미친다.</a:t>
            </a:r>
            <a:endParaRPr sz="500">
              <a:solidFill>
                <a:schemeClr val="dk1"/>
              </a:solidFill>
            </a:endParaRPr>
          </a:p>
          <a:p>
            <a:pPr marL="0" lvl="0" indent="0" algn="l" rtl="0">
              <a:spcBef>
                <a:spcPts val="0"/>
              </a:spcBef>
              <a:spcAft>
                <a:spcPts val="0"/>
              </a:spcAft>
              <a:buNone/>
            </a:pPr>
            <a:endParaRPr/>
          </a:p>
        </p:txBody>
      </p:sp>
      <p:sp>
        <p:nvSpPr>
          <p:cNvPr id="673" name="Google Shape;673;g31eede0b6e9_0_4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1eede0b6e9_2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31eede0b6e9_2_4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1eede0b6e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1eede0b6e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1eede0b6e9_2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31eede0b6e9_2_3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1eede0b6e9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g31eede0b6e9_0_4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1eede0b6e9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31eede0b6e9_2_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1eede0b6e9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31eede0b6e9_0_5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1eede0b6e9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g31eede0b6e9_0_6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1c4a73f13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Initially, the Call Count Ranking page was designed to immediately reflect changes in state whenever the user selected a date or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This approach aimed to allow users to easily combine date and time inputs, but it resulted in issues due to the asynchronous nature of React's state updates.</a:t>
            </a:r>
            <a:endParaRPr/>
          </a:p>
          <a:p>
            <a:pPr marL="0" lvl="0" indent="0" algn="l" rtl="0">
              <a:spcBef>
                <a:spcPts val="0"/>
              </a:spcBef>
              <a:spcAft>
                <a:spcPts val="0"/>
              </a:spcAft>
              <a:buNone/>
            </a:pPr>
            <a:endParaRPr/>
          </a:p>
        </p:txBody>
      </p:sp>
      <p:sp>
        <p:nvSpPr>
          <p:cNvPr id="750" name="Google Shape;750;g31c4a73f13a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1c4a73f13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When users selected a date or time, outdated values were sometimes sent to the API.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This issue arose because React updates state asynchronously.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As a result, when handleSelect was called immediately after a state update, it used the previous state, causing mismatched data in API requests.</a:t>
            </a:r>
            <a:endParaRPr/>
          </a:p>
          <a:p>
            <a:pPr marL="0" lvl="0" indent="0" algn="l" rtl="0">
              <a:spcBef>
                <a:spcPts val="0"/>
              </a:spcBef>
              <a:spcAft>
                <a:spcPts val="0"/>
              </a:spcAft>
              <a:buNone/>
            </a:pPr>
            <a:endParaRPr/>
          </a:p>
        </p:txBody>
      </p:sp>
      <p:sp>
        <p:nvSpPr>
          <p:cNvPr id="761" name="Google Shape;761;g31c4a73f13a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1c4a73f13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To resolve the issue, we added a Select button to send API requests only after both date and time are selected.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This approach ensures that the API request is triggered only when the Select button is clicked, using the final state values.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By the time the button is pressed, React completes all state updates, preventing data mismatches and enhancing user reliability.</a:t>
            </a:r>
            <a:endParaRPr/>
          </a:p>
          <a:p>
            <a:pPr marL="0" lvl="0" indent="0" algn="l" rtl="0">
              <a:spcBef>
                <a:spcPts val="0"/>
              </a:spcBef>
              <a:spcAft>
                <a:spcPts val="0"/>
              </a:spcAft>
              <a:buNone/>
            </a:pPr>
            <a:endParaRPr/>
          </a:p>
        </p:txBody>
      </p:sp>
      <p:sp>
        <p:nvSpPr>
          <p:cNvPr id="773" name="Google Shape;773;g31c4a73f13a_0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31eede0b6e9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g31eede0b6e9_0_4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1eede0b6e9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First of, our program aims for monitoring support. Thus, it doesn’t include any function to directly modify the target project we are analyzing.</a:t>
            </a:r>
            <a:endParaRPr/>
          </a:p>
          <a:p>
            <a:pPr marL="0" lvl="0" indent="0" algn="l" rtl="0">
              <a:spcBef>
                <a:spcPts val="0"/>
              </a:spcBef>
              <a:spcAft>
                <a:spcPts val="0"/>
              </a:spcAft>
              <a:buNone/>
            </a:pPr>
            <a:endParaRPr/>
          </a:p>
          <a:p>
            <a:pPr marL="0" lvl="0" indent="0" algn="l" rtl="0">
              <a:spcBef>
                <a:spcPts val="0"/>
              </a:spcBef>
              <a:spcAft>
                <a:spcPts val="0"/>
              </a:spcAft>
              <a:buNone/>
            </a:pPr>
            <a:r>
              <a:rPr lang="ko"/>
              <a:t>Next, performance degradation happens when reading large amount of data. Other situations are followed by reasonable delay or degradation.</a:t>
            </a:r>
            <a:endParaRPr/>
          </a:p>
          <a:p>
            <a:pPr marL="0" lvl="0" indent="0" algn="l" rtl="0">
              <a:spcBef>
                <a:spcPts val="0"/>
              </a:spcBef>
              <a:spcAft>
                <a:spcPts val="0"/>
              </a:spcAft>
              <a:buNone/>
            </a:pPr>
            <a:endParaRPr/>
          </a:p>
          <a:p>
            <a:pPr marL="0" lvl="0" indent="0" algn="l" rtl="0">
              <a:spcBef>
                <a:spcPts val="0"/>
              </a:spcBef>
              <a:spcAft>
                <a:spcPts val="0"/>
              </a:spcAft>
              <a:buNone/>
            </a:pPr>
            <a:r>
              <a:rPr lang="ko"/>
              <a:t>Lastly, status of active threads cannot be extracted in detail.</a:t>
            </a:r>
            <a:endParaRPr/>
          </a:p>
          <a:p>
            <a:pPr marL="0" lvl="0" indent="0" algn="l" rtl="0">
              <a:spcBef>
                <a:spcPts val="0"/>
              </a:spcBef>
              <a:spcAft>
                <a:spcPts val="0"/>
              </a:spcAft>
              <a:buNone/>
            </a:pPr>
            <a:endParaRPr/>
          </a:p>
          <a:p>
            <a:pPr marL="0" lvl="0" indent="0" algn="l" rtl="0">
              <a:spcBef>
                <a:spcPts val="0"/>
              </a:spcBef>
              <a:spcAft>
                <a:spcPts val="0"/>
              </a:spcAft>
              <a:buNone/>
            </a:pPr>
            <a:r>
              <a:rPr lang="ko"/>
              <a:t>Total count of the status can be extracted but are blended with other basic spring threads. Thus per-thread status cannot be extracted.</a:t>
            </a:r>
            <a:endParaRPr/>
          </a:p>
        </p:txBody>
      </p:sp>
      <p:sp>
        <p:nvSpPr>
          <p:cNvPr id="794" name="Google Shape;794;g31eede0b6e9_0_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1eede0b6e9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4" name="Google Shape;804;g31eede0b6e9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1eede0b6e9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g31eede0b6e9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1eede0b6e9_2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g31eede0b6e9_2_6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1c39cd7c1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3A3838"/>
                </a:solidFill>
              </a:rPr>
              <a:t>그라파나와 그라파이트는 전체적인 메모리 사용량 추이, 트래픽의 추이는 알 수 있지만, 개별 API에 대한 정보는 시각화 하</a:t>
            </a:r>
            <a:r>
              <a:rPr lang="ko">
                <a:solidFill>
                  <a:schemeClr val="dk1"/>
                </a:solidFill>
              </a:rPr>
              <a:t>지 않음. 개발자에게 API 에러가 있거나 성능 저하를 일으키는 API를 찾아낼 수 있는 시각화 도구 필요함. 기대효과는 개발자가 설계한 프로그램의 실행 속도 상승, 메모리 사용량 줄임.</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a:solidFill>
                  <a:schemeClr val="dk1"/>
                </a:solidFill>
              </a:rPr>
              <a:t>Graphana and Graphite can see overall memory usage trends and traffic trends, but do not visualize information about individual APIs. Developers need a tool that can find APIs that degrade performance or memory usage. Expected effects are increased execution speed of programs designed by developers and reduced memory usage.</a:t>
            </a:r>
            <a:endParaRPr>
              <a:solidFill>
                <a:schemeClr val="dk1"/>
              </a:solidFill>
            </a:endParaRPr>
          </a:p>
        </p:txBody>
      </p:sp>
      <p:sp>
        <p:nvSpPr>
          <p:cNvPr id="394" name="Google Shape;394;g31c39cd7c17_1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1c39cd7c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Our Threadpool visualization program focused on popularity, web service, and classification. First, Java language is the most used language among programming languages, and Spring Boot is also the most used tool for web development in Java language. Second, we want to develop a web service that visualizes API information for this Spring Boot project. Third, when visualizing API information, we classify and sort it so that developers can obtain the API information they want.</a:t>
            </a:r>
            <a:endParaRPr/>
          </a:p>
          <a:p>
            <a:pPr marL="0" lvl="0" indent="0" algn="l" rtl="0">
              <a:spcBef>
                <a:spcPts val="0"/>
              </a:spcBef>
              <a:spcAft>
                <a:spcPts val="0"/>
              </a:spcAft>
              <a:buNone/>
            </a:pPr>
            <a:endParaRPr/>
          </a:p>
          <a:p>
            <a:pPr marL="0" lvl="0" indent="0" algn="l" rtl="0">
              <a:spcBef>
                <a:spcPts val="0"/>
              </a:spcBef>
              <a:spcAft>
                <a:spcPts val="0"/>
              </a:spcAft>
              <a:buNone/>
            </a:pPr>
            <a:r>
              <a:rPr lang="ko"/>
              <a:t>저희 Threadpool visualization 프로그램은 대중성, 웹서비스, 분류화 3가지에 초점을 두었습니다. 첫째, 자바 언어는 프로그래밍 언어 중 가장 많이 사용되는 언어이고, 자바 언어에서도 스프링 부트가 웹 개발에 가장 많이 사용되는 도구입니다. 둘째, 저희는 이 스프링 부트 프로젝트를 대상으로 API 정보를 시각화하는 웹 서비스를 개발하고자 합니다. 셋째, API 정보를 시각화할 때 개발자가 원하는 API 정보를 얻을 수 있게 분류하고 정렬합니다. </a:t>
            </a:r>
            <a:endParaRPr/>
          </a:p>
        </p:txBody>
      </p:sp>
      <p:sp>
        <p:nvSpPr>
          <p:cNvPr id="411" name="Google Shape;411;g31c39cd7c17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1eede0b6e9_2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roles are as follows.</a:t>
            </a:r>
            <a:endParaRPr/>
          </a:p>
        </p:txBody>
      </p:sp>
      <p:sp>
        <p:nvSpPr>
          <p:cNvPr id="436" name="Google Shape;436;g31eede0b6e9_2_3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1eede0b6e9_2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처음 2주 동안에는 시각화 프로그램의 동기와 목표를 세웠습니다. 다음 2주에는 저희는 개발 툴을 공부하였습니다. 6주차부터는 시각화를 할 스프링 부트 커스텀 라이브러리를 개발하였습니다. 8주차부터는 본격적으로 시각화 프로그램을 개발하였고 12주차부터는 UI을 설계하였습니다. 그리고 현재 배포 및 테스트 중에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In the first two weeks, we set the motivation and goal of the visualization program. In the next two weeks, we studied the development tool. From the 6th week, we developed the Spring Boot Custom Library for visualization. From the 8th week, we developed the visualization program in earnest, and from the 12th week, we designed the UI. And it's currently being deployed and tested.</a:t>
            </a:r>
            <a:endParaRPr/>
          </a:p>
        </p:txBody>
      </p:sp>
      <p:sp>
        <p:nvSpPr>
          <p:cNvPr id="458" name="Google Shape;458;g31eede0b6e9_2_3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1eede0b6e9_2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31eede0b6e9_2_2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eede0b6e9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31eede0b6e9_2_3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279"/>
        <p:cNvGrpSpPr/>
        <p:nvPr/>
      </p:nvGrpSpPr>
      <p:grpSpPr>
        <a:xfrm>
          <a:off x="0" y="0"/>
          <a:ext cx="0" cy="0"/>
          <a:chOff x="0" y="0"/>
          <a:chExt cx="0" cy="0"/>
        </a:xfrm>
      </p:grpSpPr>
      <p:sp>
        <p:nvSpPr>
          <p:cNvPr id="280" name="Google Shape;280;p14"/>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b="0" i="0" u="none" strike="noStrike" cap="none">
                <a:solidFill>
                  <a:srgbClr val="2B2929"/>
                </a:solidFill>
                <a:latin typeface="Arial"/>
                <a:ea typeface="Arial"/>
                <a:cs typeface="Arial"/>
                <a:sym typeface="Arial"/>
              </a:rPr>
              <a:t>ⓒSaebyeol Yu. Saebyeol’s PowerPoint</a:t>
            </a:r>
            <a:endParaRPr sz="700" b="0" i="0" u="none" strike="noStrike" cap="none">
              <a:solidFill>
                <a:srgbClr val="2B2929"/>
              </a:solidFill>
              <a:latin typeface="Arial"/>
              <a:ea typeface="Arial"/>
              <a:cs typeface="Arial"/>
              <a:sym typeface="Arial"/>
            </a:endParaRPr>
          </a:p>
        </p:txBody>
      </p:sp>
      <p:sp>
        <p:nvSpPr>
          <p:cNvPr id="281" name="Google Shape;281;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2" name="Google Shape;282;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3" name="Google Shape;283;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빈 화면">
  <p:cSld name="1_빈 화면">
    <p:spTree>
      <p:nvGrpSpPr>
        <p:cNvPr id="1" name="Shape 284"/>
        <p:cNvGrpSpPr/>
        <p:nvPr/>
      </p:nvGrpSpPr>
      <p:grpSpPr>
        <a:xfrm>
          <a:off x="0" y="0"/>
          <a:ext cx="0" cy="0"/>
          <a:chOff x="0" y="0"/>
          <a:chExt cx="0" cy="0"/>
        </a:xfrm>
      </p:grpSpPr>
      <p:sp>
        <p:nvSpPr>
          <p:cNvPr id="285" name="Google Shape;285;p15"/>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chemeClr val="lt1"/>
                </a:solidFill>
                <a:latin typeface="Arial"/>
                <a:ea typeface="Arial"/>
                <a:cs typeface="Arial"/>
                <a:sym typeface="Arial"/>
              </a:rPr>
              <a:t>ⓒSaebyeol Yu. Saebyeol’s PowerPoint</a:t>
            </a:r>
            <a:endParaRPr sz="700">
              <a:solidFill>
                <a:schemeClr val="lt1"/>
              </a:solidFill>
              <a:latin typeface="Arial"/>
              <a:ea typeface="Arial"/>
              <a:cs typeface="Arial"/>
              <a:sym typeface="Arial"/>
            </a:endParaRPr>
          </a:p>
        </p:txBody>
      </p:sp>
      <p:sp>
        <p:nvSpPr>
          <p:cNvPr id="286" name="Google Shape;286;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8" name="Google Shape;288;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89"/>
        <p:cNvGrpSpPr/>
        <p:nvPr/>
      </p:nvGrpSpPr>
      <p:grpSpPr>
        <a:xfrm>
          <a:off x="0" y="0"/>
          <a:ext cx="0" cy="0"/>
          <a:chOff x="0" y="0"/>
          <a:chExt cx="0" cy="0"/>
        </a:xfrm>
      </p:grpSpPr>
      <p:sp>
        <p:nvSpPr>
          <p:cNvPr id="290" name="Google Shape;290;p1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1" name="Google Shape;291;p1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92" name="Google Shape;292;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95"/>
        <p:cNvGrpSpPr/>
        <p:nvPr/>
      </p:nvGrpSpPr>
      <p:grpSpPr>
        <a:xfrm>
          <a:off x="0" y="0"/>
          <a:ext cx="0" cy="0"/>
          <a:chOff x="0" y="0"/>
          <a:chExt cx="0" cy="0"/>
        </a:xfrm>
      </p:grpSpPr>
      <p:sp>
        <p:nvSpPr>
          <p:cNvPr id="296" name="Google Shape;296;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7" name="Google Shape;297;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9" name="Google Shape;29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0" name="Google Shape;30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3" name="Google Shape;303;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F8E8E"/>
              </a:buClr>
              <a:buSzPts val="1800"/>
              <a:buNone/>
              <a:defRPr sz="1800">
                <a:solidFill>
                  <a:srgbClr val="8F8E8E"/>
                </a:solidFill>
              </a:defRPr>
            </a:lvl1pPr>
            <a:lvl2pPr marL="914400" lvl="1" indent="-228600" algn="l">
              <a:lnSpc>
                <a:spcPct val="90000"/>
              </a:lnSpc>
              <a:spcBef>
                <a:spcPts val="400"/>
              </a:spcBef>
              <a:spcAft>
                <a:spcPts val="0"/>
              </a:spcAft>
              <a:buClr>
                <a:srgbClr val="8F8E8E"/>
              </a:buClr>
              <a:buSzPts val="1500"/>
              <a:buNone/>
              <a:defRPr sz="1500">
                <a:solidFill>
                  <a:srgbClr val="8F8E8E"/>
                </a:solidFill>
              </a:defRPr>
            </a:lvl2pPr>
            <a:lvl3pPr marL="1371600" lvl="2" indent="-228600" algn="l">
              <a:lnSpc>
                <a:spcPct val="90000"/>
              </a:lnSpc>
              <a:spcBef>
                <a:spcPts val="400"/>
              </a:spcBef>
              <a:spcAft>
                <a:spcPts val="0"/>
              </a:spcAft>
              <a:buClr>
                <a:srgbClr val="8F8E8E"/>
              </a:buClr>
              <a:buSzPts val="1400"/>
              <a:buNone/>
              <a:defRPr sz="1400">
                <a:solidFill>
                  <a:srgbClr val="8F8E8E"/>
                </a:solidFill>
              </a:defRPr>
            </a:lvl3pPr>
            <a:lvl4pPr marL="1828800" lvl="3" indent="-228600" algn="l">
              <a:lnSpc>
                <a:spcPct val="90000"/>
              </a:lnSpc>
              <a:spcBef>
                <a:spcPts val="400"/>
              </a:spcBef>
              <a:spcAft>
                <a:spcPts val="0"/>
              </a:spcAft>
              <a:buClr>
                <a:srgbClr val="8F8E8E"/>
              </a:buClr>
              <a:buSzPts val="1200"/>
              <a:buNone/>
              <a:defRPr sz="1200">
                <a:solidFill>
                  <a:srgbClr val="8F8E8E"/>
                </a:solidFill>
              </a:defRPr>
            </a:lvl4pPr>
            <a:lvl5pPr marL="2286000" lvl="4" indent="-228600" algn="l">
              <a:lnSpc>
                <a:spcPct val="90000"/>
              </a:lnSpc>
              <a:spcBef>
                <a:spcPts val="400"/>
              </a:spcBef>
              <a:spcAft>
                <a:spcPts val="0"/>
              </a:spcAft>
              <a:buClr>
                <a:srgbClr val="8F8E8E"/>
              </a:buClr>
              <a:buSzPts val="1200"/>
              <a:buNone/>
              <a:defRPr sz="1200">
                <a:solidFill>
                  <a:srgbClr val="8F8E8E"/>
                </a:solidFill>
              </a:defRPr>
            </a:lvl5pPr>
            <a:lvl6pPr marL="2743200" lvl="5" indent="-228600" algn="l">
              <a:lnSpc>
                <a:spcPct val="90000"/>
              </a:lnSpc>
              <a:spcBef>
                <a:spcPts val="400"/>
              </a:spcBef>
              <a:spcAft>
                <a:spcPts val="0"/>
              </a:spcAft>
              <a:buClr>
                <a:srgbClr val="8F8E8E"/>
              </a:buClr>
              <a:buSzPts val="1200"/>
              <a:buNone/>
              <a:defRPr sz="1200">
                <a:solidFill>
                  <a:srgbClr val="8F8E8E"/>
                </a:solidFill>
              </a:defRPr>
            </a:lvl6pPr>
            <a:lvl7pPr marL="3200400" lvl="6" indent="-228600" algn="l">
              <a:lnSpc>
                <a:spcPct val="90000"/>
              </a:lnSpc>
              <a:spcBef>
                <a:spcPts val="400"/>
              </a:spcBef>
              <a:spcAft>
                <a:spcPts val="0"/>
              </a:spcAft>
              <a:buClr>
                <a:srgbClr val="8F8E8E"/>
              </a:buClr>
              <a:buSzPts val="1200"/>
              <a:buNone/>
              <a:defRPr sz="1200">
                <a:solidFill>
                  <a:srgbClr val="8F8E8E"/>
                </a:solidFill>
              </a:defRPr>
            </a:lvl7pPr>
            <a:lvl8pPr marL="3657600" lvl="7" indent="-228600" algn="l">
              <a:lnSpc>
                <a:spcPct val="90000"/>
              </a:lnSpc>
              <a:spcBef>
                <a:spcPts val="400"/>
              </a:spcBef>
              <a:spcAft>
                <a:spcPts val="0"/>
              </a:spcAft>
              <a:buClr>
                <a:srgbClr val="8F8E8E"/>
              </a:buClr>
              <a:buSzPts val="1200"/>
              <a:buNone/>
              <a:defRPr sz="1200">
                <a:solidFill>
                  <a:srgbClr val="8F8E8E"/>
                </a:solidFill>
              </a:defRPr>
            </a:lvl8pPr>
            <a:lvl9pPr marL="4114800" lvl="8" indent="-228600" algn="l">
              <a:lnSpc>
                <a:spcPct val="90000"/>
              </a:lnSpc>
              <a:spcBef>
                <a:spcPts val="400"/>
              </a:spcBef>
              <a:spcAft>
                <a:spcPts val="0"/>
              </a:spcAft>
              <a:buClr>
                <a:srgbClr val="8F8E8E"/>
              </a:buClr>
              <a:buSzPts val="1200"/>
              <a:buNone/>
              <a:defRPr sz="1200">
                <a:solidFill>
                  <a:srgbClr val="8F8E8E"/>
                </a:solidFill>
              </a:defRPr>
            </a:lvl9pPr>
          </a:lstStyle>
          <a:p>
            <a:endParaRPr/>
          </a:p>
        </p:txBody>
      </p:sp>
      <p:sp>
        <p:nvSpPr>
          <p:cNvPr id="304" name="Google Shape;304;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07"/>
        <p:cNvGrpSpPr/>
        <p:nvPr/>
      </p:nvGrpSpPr>
      <p:grpSpPr>
        <a:xfrm>
          <a:off x="0" y="0"/>
          <a:ext cx="0" cy="0"/>
          <a:chOff x="0" y="0"/>
          <a:chExt cx="0" cy="0"/>
        </a:xfrm>
      </p:grpSpPr>
      <p:sp>
        <p:nvSpPr>
          <p:cNvPr id="308" name="Google Shape;308;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9" name="Google Shape;309;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0" name="Google Shape;310;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1" name="Google Shape;31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14"/>
        <p:cNvGrpSpPr/>
        <p:nvPr/>
      </p:nvGrpSpPr>
      <p:grpSpPr>
        <a:xfrm>
          <a:off x="0" y="0"/>
          <a:ext cx="0" cy="0"/>
          <a:chOff x="0" y="0"/>
          <a:chExt cx="0" cy="0"/>
        </a:xfrm>
      </p:grpSpPr>
      <p:sp>
        <p:nvSpPr>
          <p:cNvPr id="315" name="Google Shape;315;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7" name="Google Shape;317;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8" name="Google Shape;318;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9" name="Google Shape;319;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1" name="Google Shape;321;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2" name="Google Shape;322;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5" name="Google Shape;325;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6" name="Google Shape;326;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0" name="Google Shape;330;p2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31" name="Google Shape;331;p2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2" name="Google Shape;332;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4" name="Google Shape;334;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335"/>
        <p:cNvGrpSpPr/>
        <p:nvPr/>
      </p:nvGrpSpPr>
      <p:grpSpPr>
        <a:xfrm>
          <a:off x="0" y="0"/>
          <a:ext cx="0" cy="0"/>
          <a:chOff x="0" y="0"/>
          <a:chExt cx="0" cy="0"/>
        </a:xfrm>
      </p:grpSpPr>
      <p:sp>
        <p:nvSpPr>
          <p:cNvPr id="336" name="Google Shape;336;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7" name="Google Shape;337;p23"/>
          <p:cNvSpPr>
            <a:spLocks noGrp="1"/>
          </p:cNvSpPr>
          <p:nvPr>
            <p:ph type="pic" idx="2"/>
          </p:nvPr>
        </p:nvSpPr>
        <p:spPr>
          <a:xfrm>
            <a:off x="3887391" y="740569"/>
            <a:ext cx="4629150" cy="3655219"/>
          </a:xfrm>
          <a:prstGeom prst="rect">
            <a:avLst/>
          </a:prstGeom>
          <a:noFill/>
          <a:ln>
            <a:noFill/>
          </a:ln>
        </p:spPr>
      </p:sp>
      <p:sp>
        <p:nvSpPr>
          <p:cNvPr id="338" name="Google Shape;338;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9" name="Google Shape;339;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4" name="Google Shape;344;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6" name="Google Shape;34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7" name="Google Shape;34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0" name="Google Shape;350;p2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1" name="Google Shape;351;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2" name="Google Shape;352;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3" name="Google Shape;353;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75" name="Google Shape;275;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76" name="Google Shape;276;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F8E8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77" name="Google Shape;277;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F8E8E"/>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78" name="Google Shape;278;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F8E8E"/>
                </a:solidFill>
                <a:latin typeface="Arial"/>
                <a:ea typeface="Arial"/>
                <a:cs typeface="Arial"/>
                <a:sym typeface="Arial"/>
              </a:defRPr>
            </a:lvl1pPr>
            <a:lvl2pPr marL="0" marR="0" lvl="1" indent="0" algn="r" rtl="0">
              <a:spcBef>
                <a:spcPts val="0"/>
              </a:spcBef>
              <a:buNone/>
              <a:defRPr sz="900" b="0" i="0" u="none" strike="noStrike" cap="none">
                <a:solidFill>
                  <a:srgbClr val="8F8E8E"/>
                </a:solidFill>
                <a:latin typeface="Arial"/>
                <a:ea typeface="Arial"/>
                <a:cs typeface="Arial"/>
                <a:sym typeface="Arial"/>
              </a:defRPr>
            </a:lvl2pPr>
            <a:lvl3pPr marL="0" marR="0" lvl="2" indent="0" algn="r" rtl="0">
              <a:spcBef>
                <a:spcPts val="0"/>
              </a:spcBef>
              <a:buNone/>
              <a:defRPr sz="900" b="0" i="0" u="none" strike="noStrike" cap="none">
                <a:solidFill>
                  <a:srgbClr val="8F8E8E"/>
                </a:solidFill>
                <a:latin typeface="Arial"/>
                <a:ea typeface="Arial"/>
                <a:cs typeface="Arial"/>
                <a:sym typeface="Arial"/>
              </a:defRPr>
            </a:lvl3pPr>
            <a:lvl4pPr marL="0" marR="0" lvl="3" indent="0" algn="r" rtl="0">
              <a:spcBef>
                <a:spcPts val="0"/>
              </a:spcBef>
              <a:buNone/>
              <a:defRPr sz="900" b="0" i="0" u="none" strike="noStrike" cap="none">
                <a:solidFill>
                  <a:srgbClr val="8F8E8E"/>
                </a:solidFill>
                <a:latin typeface="Arial"/>
                <a:ea typeface="Arial"/>
                <a:cs typeface="Arial"/>
                <a:sym typeface="Arial"/>
              </a:defRPr>
            </a:lvl4pPr>
            <a:lvl5pPr marL="0" marR="0" lvl="4" indent="0" algn="r" rtl="0">
              <a:spcBef>
                <a:spcPts val="0"/>
              </a:spcBef>
              <a:buNone/>
              <a:defRPr sz="900" b="0" i="0" u="none" strike="noStrike" cap="none">
                <a:solidFill>
                  <a:srgbClr val="8F8E8E"/>
                </a:solidFill>
                <a:latin typeface="Arial"/>
                <a:ea typeface="Arial"/>
                <a:cs typeface="Arial"/>
                <a:sym typeface="Arial"/>
              </a:defRPr>
            </a:lvl5pPr>
            <a:lvl6pPr marL="0" marR="0" lvl="5" indent="0" algn="r" rtl="0">
              <a:spcBef>
                <a:spcPts val="0"/>
              </a:spcBef>
              <a:buNone/>
              <a:defRPr sz="900" b="0" i="0" u="none" strike="noStrike" cap="none">
                <a:solidFill>
                  <a:srgbClr val="8F8E8E"/>
                </a:solidFill>
                <a:latin typeface="Arial"/>
                <a:ea typeface="Arial"/>
                <a:cs typeface="Arial"/>
                <a:sym typeface="Arial"/>
              </a:defRPr>
            </a:lvl6pPr>
            <a:lvl7pPr marL="0" marR="0" lvl="6" indent="0" algn="r" rtl="0">
              <a:spcBef>
                <a:spcPts val="0"/>
              </a:spcBef>
              <a:buNone/>
              <a:defRPr sz="900" b="0" i="0" u="none" strike="noStrike" cap="none">
                <a:solidFill>
                  <a:srgbClr val="8F8E8E"/>
                </a:solidFill>
                <a:latin typeface="Arial"/>
                <a:ea typeface="Arial"/>
                <a:cs typeface="Arial"/>
                <a:sym typeface="Arial"/>
              </a:defRPr>
            </a:lvl7pPr>
            <a:lvl8pPr marL="0" marR="0" lvl="7" indent="0" algn="r" rtl="0">
              <a:spcBef>
                <a:spcPts val="0"/>
              </a:spcBef>
              <a:buNone/>
              <a:defRPr sz="900" b="0" i="0" u="none" strike="noStrike" cap="none">
                <a:solidFill>
                  <a:srgbClr val="8F8E8E"/>
                </a:solidFill>
                <a:latin typeface="Arial"/>
                <a:ea typeface="Arial"/>
                <a:cs typeface="Arial"/>
                <a:sym typeface="Arial"/>
              </a:defRPr>
            </a:lvl8pPr>
            <a:lvl9pPr marL="0" marR="0" lvl="8" indent="0" algn="r" rtl="0">
              <a:spcBef>
                <a:spcPts val="0"/>
              </a:spcBef>
              <a:buNone/>
              <a:defRPr sz="9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Shape 357"/>
        <p:cNvGrpSpPr/>
        <p:nvPr/>
      </p:nvGrpSpPr>
      <p:grpSpPr>
        <a:xfrm>
          <a:off x="0" y="0"/>
          <a:ext cx="0" cy="0"/>
          <a:chOff x="0" y="0"/>
          <a:chExt cx="0" cy="0"/>
        </a:xfrm>
      </p:grpSpPr>
      <p:sp>
        <p:nvSpPr>
          <p:cNvPr id="358" name="Google Shape;358;p26"/>
          <p:cNvSpPr txBox="1"/>
          <p:nvPr/>
        </p:nvSpPr>
        <p:spPr>
          <a:xfrm>
            <a:off x="1674776" y="1694400"/>
            <a:ext cx="5602500" cy="1916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3000" b="1">
                <a:solidFill>
                  <a:schemeClr val="lt1"/>
                </a:solidFill>
              </a:rPr>
              <a:t>Visualize thread pool tool for Spring web application</a:t>
            </a:r>
            <a:endParaRPr sz="3000" b="1">
              <a:solidFill>
                <a:schemeClr val="lt1"/>
              </a:solidFill>
            </a:endParaRPr>
          </a:p>
          <a:p>
            <a:pPr marL="0" marR="0" lvl="0" indent="0" algn="ctr" rtl="0">
              <a:spcBef>
                <a:spcPts val="0"/>
              </a:spcBef>
              <a:spcAft>
                <a:spcPts val="0"/>
              </a:spcAft>
              <a:buNone/>
            </a:pPr>
            <a:endParaRPr sz="3000" b="1">
              <a:solidFill>
                <a:schemeClr val="lt1"/>
              </a:solidFill>
            </a:endParaRPr>
          </a:p>
          <a:p>
            <a:pPr marL="0" marR="0" lvl="0" indent="0" algn="ctr" rtl="0">
              <a:spcBef>
                <a:spcPts val="0"/>
              </a:spcBef>
              <a:spcAft>
                <a:spcPts val="0"/>
              </a:spcAft>
              <a:buNone/>
            </a:pPr>
            <a:r>
              <a:rPr lang="ko" sz="3000" b="1">
                <a:solidFill>
                  <a:schemeClr val="lt1"/>
                </a:solidFill>
              </a:rPr>
              <a:t>Team B</a:t>
            </a:r>
            <a:endParaRPr sz="30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35"/>
          <p:cNvPicPr preferRelativeResize="0"/>
          <p:nvPr/>
        </p:nvPicPr>
        <p:blipFill>
          <a:blip r:embed="rId3">
            <a:alphaModFix/>
          </a:blip>
          <a:stretch>
            <a:fillRect/>
          </a:stretch>
        </p:blipFill>
        <p:spPr>
          <a:xfrm>
            <a:off x="1122725" y="152400"/>
            <a:ext cx="6747221" cy="4838701"/>
          </a:xfrm>
          <a:prstGeom prst="rect">
            <a:avLst/>
          </a:prstGeom>
          <a:noFill/>
          <a:ln>
            <a:noFill/>
          </a:ln>
        </p:spPr>
      </p:pic>
      <p:sp>
        <p:nvSpPr>
          <p:cNvPr id="505" name="Google Shape;505;p35"/>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6"/>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11" name="Google Shape;511;p36"/>
          <p:cNvPicPr preferRelativeResize="0"/>
          <p:nvPr/>
        </p:nvPicPr>
        <p:blipFill>
          <a:blip r:embed="rId3">
            <a:alphaModFix/>
          </a:blip>
          <a:stretch>
            <a:fillRect/>
          </a:stretch>
        </p:blipFill>
        <p:spPr>
          <a:xfrm>
            <a:off x="894350" y="152400"/>
            <a:ext cx="7355309"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37"/>
          <p:cNvPicPr preferRelativeResize="0"/>
          <p:nvPr/>
        </p:nvPicPr>
        <p:blipFill rotWithShape="1">
          <a:blip r:embed="rId3">
            <a:alphaModFix/>
          </a:blip>
          <a:srcRect/>
          <a:stretch/>
        </p:blipFill>
        <p:spPr>
          <a:xfrm>
            <a:off x="1018263" y="541038"/>
            <a:ext cx="7107476" cy="4061425"/>
          </a:xfrm>
          <a:prstGeom prst="rect">
            <a:avLst/>
          </a:prstGeom>
          <a:noFill/>
          <a:ln>
            <a:noFill/>
          </a:ln>
        </p:spPr>
      </p:pic>
      <p:sp>
        <p:nvSpPr>
          <p:cNvPr id="517" name="Google Shape;517;p37"/>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8"/>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23" name="Google Shape;523;p38"/>
          <p:cNvPicPr preferRelativeResize="0"/>
          <p:nvPr/>
        </p:nvPicPr>
        <p:blipFill>
          <a:blip r:embed="rId3">
            <a:alphaModFix/>
          </a:blip>
          <a:stretch>
            <a:fillRect/>
          </a:stretch>
        </p:blipFill>
        <p:spPr>
          <a:xfrm>
            <a:off x="1059175" y="464175"/>
            <a:ext cx="7251799" cy="4143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9"/>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29" name="Google Shape;529;p39"/>
          <p:cNvPicPr preferRelativeResize="0"/>
          <p:nvPr/>
        </p:nvPicPr>
        <p:blipFill>
          <a:blip r:embed="rId3">
            <a:alphaModFix/>
          </a:blip>
          <a:stretch>
            <a:fillRect/>
          </a:stretch>
        </p:blipFill>
        <p:spPr>
          <a:xfrm>
            <a:off x="1018800" y="463025"/>
            <a:ext cx="7106401" cy="4139124"/>
          </a:xfrm>
          <a:prstGeom prst="rect">
            <a:avLst/>
          </a:prstGeom>
          <a:noFill/>
          <a:ln>
            <a:noFill/>
          </a:ln>
        </p:spPr>
      </p:pic>
      <p:pic>
        <p:nvPicPr>
          <p:cNvPr id="530" name="Google Shape;530;p39"/>
          <p:cNvPicPr preferRelativeResize="0"/>
          <p:nvPr/>
        </p:nvPicPr>
        <p:blipFill>
          <a:blip r:embed="rId4">
            <a:alphaModFix/>
          </a:blip>
          <a:stretch>
            <a:fillRect/>
          </a:stretch>
        </p:blipFill>
        <p:spPr>
          <a:xfrm>
            <a:off x="1841800" y="1408325"/>
            <a:ext cx="5365150" cy="41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4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6" name="Google Shape;536;p40"/>
          <p:cNvSpPr/>
          <p:nvPr/>
        </p:nvSpPr>
        <p:spPr>
          <a:xfrm>
            <a:off x="0" y="0"/>
            <a:ext cx="9144000" cy="5143500"/>
          </a:xfrm>
          <a:prstGeom prst="rect">
            <a:avLst/>
          </a:prstGeom>
          <a:solidFill>
            <a:schemeClr val="accent4">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37" name="Google Shape;537;p40"/>
          <p:cNvSpPr txBox="1"/>
          <p:nvPr/>
        </p:nvSpPr>
        <p:spPr>
          <a:xfrm>
            <a:off x="899924" y="1655375"/>
            <a:ext cx="7302900" cy="1223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7500" b="1">
                <a:solidFill>
                  <a:schemeClr val="lt1"/>
                </a:solidFill>
                <a:latin typeface="Arial"/>
                <a:ea typeface="Arial"/>
                <a:cs typeface="Arial"/>
                <a:sym typeface="Arial"/>
              </a:rPr>
              <a:t>I</a:t>
            </a:r>
            <a:r>
              <a:rPr lang="ko" sz="7500" b="1">
                <a:solidFill>
                  <a:schemeClr val="lt1"/>
                </a:solidFill>
              </a:rPr>
              <a:t>mplementation</a:t>
            </a:r>
            <a:endParaRPr sz="7500" b="1">
              <a:solidFill>
                <a:schemeClr val="lt1"/>
              </a:solidFill>
              <a:latin typeface="Arial"/>
              <a:ea typeface="Arial"/>
              <a:cs typeface="Arial"/>
              <a:sym typeface="Arial"/>
            </a:endParaRPr>
          </a:p>
        </p:txBody>
      </p:sp>
      <p:sp>
        <p:nvSpPr>
          <p:cNvPr id="538" name="Google Shape;538;p40"/>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chemeClr val="lt1"/>
                </a:solidFill>
                <a:latin typeface="Arial"/>
                <a:ea typeface="Arial"/>
                <a:cs typeface="Arial"/>
                <a:sym typeface="Arial"/>
              </a:rPr>
              <a:t>ⓒSaebyeol Yu. Saebyeol’s PowerPoint</a:t>
            </a:r>
            <a:endParaRPr sz="7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42"/>
        <p:cNvGrpSpPr/>
        <p:nvPr/>
      </p:nvGrpSpPr>
      <p:grpSpPr>
        <a:xfrm>
          <a:off x="0" y="0"/>
          <a:ext cx="0" cy="0"/>
          <a:chOff x="0" y="0"/>
          <a:chExt cx="0" cy="0"/>
        </a:xfrm>
      </p:grpSpPr>
      <p:sp>
        <p:nvSpPr>
          <p:cNvPr id="543" name="Google Shape;543;p41"/>
          <p:cNvSpPr/>
          <p:nvPr/>
        </p:nvSpPr>
        <p:spPr>
          <a:xfrm>
            <a:off x="501805" y="1517960"/>
            <a:ext cx="2341800" cy="2341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rPr>
              <a:t>sdsd</a:t>
            </a:r>
            <a:endParaRPr sz="1400">
              <a:solidFill>
                <a:schemeClr val="lt1"/>
              </a:solidFill>
              <a:latin typeface="Arial"/>
              <a:ea typeface="Arial"/>
              <a:cs typeface="Arial"/>
              <a:sym typeface="Arial"/>
            </a:endParaRPr>
          </a:p>
        </p:txBody>
      </p:sp>
      <p:sp>
        <p:nvSpPr>
          <p:cNvPr id="544" name="Google Shape;544;p41"/>
          <p:cNvSpPr/>
          <p:nvPr/>
        </p:nvSpPr>
        <p:spPr>
          <a:xfrm>
            <a:off x="3401122" y="1517960"/>
            <a:ext cx="2341800" cy="2341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45" name="Google Shape;545;p41"/>
          <p:cNvSpPr/>
          <p:nvPr/>
        </p:nvSpPr>
        <p:spPr>
          <a:xfrm>
            <a:off x="6300439" y="1517960"/>
            <a:ext cx="2341800" cy="2341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46" name="Google Shape;546;p41"/>
          <p:cNvSpPr txBox="1"/>
          <p:nvPr/>
        </p:nvSpPr>
        <p:spPr>
          <a:xfrm>
            <a:off x="1144089" y="221850"/>
            <a:ext cx="6966600" cy="1085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6600" b="1">
                <a:solidFill>
                  <a:schemeClr val="lt1"/>
                </a:solidFill>
                <a:latin typeface="Arial"/>
                <a:ea typeface="Arial"/>
                <a:cs typeface="Arial"/>
                <a:sym typeface="Arial"/>
              </a:rPr>
              <a:t>{              }</a:t>
            </a:r>
            <a:endParaRPr sz="6600" b="1">
              <a:solidFill>
                <a:schemeClr val="lt1"/>
              </a:solidFill>
              <a:latin typeface="Arial"/>
              <a:ea typeface="Arial"/>
              <a:cs typeface="Arial"/>
              <a:sym typeface="Arial"/>
            </a:endParaRPr>
          </a:p>
        </p:txBody>
      </p:sp>
      <p:sp>
        <p:nvSpPr>
          <p:cNvPr id="547" name="Google Shape;547;p41"/>
          <p:cNvSpPr txBox="1"/>
          <p:nvPr/>
        </p:nvSpPr>
        <p:spPr>
          <a:xfrm>
            <a:off x="1329511" y="598204"/>
            <a:ext cx="66375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700" b="1">
                <a:solidFill>
                  <a:schemeClr val="lt1"/>
                </a:solidFill>
                <a:latin typeface="Arial"/>
                <a:ea typeface="Arial"/>
                <a:cs typeface="Arial"/>
                <a:sym typeface="Arial"/>
              </a:rPr>
              <a:t>Ov</a:t>
            </a:r>
            <a:r>
              <a:rPr lang="ko" sz="2700" b="1">
                <a:solidFill>
                  <a:schemeClr val="lt1"/>
                </a:solidFill>
              </a:rPr>
              <a:t>erall architecture</a:t>
            </a:r>
            <a:endParaRPr sz="2700" b="1">
              <a:solidFill>
                <a:schemeClr val="lt1"/>
              </a:solidFill>
              <a:latin typeface="Arial"/>
              <a:ea typeface="Arial"/>
              <a:cs typeface="Arial"/>
              <a:sym typeface="Arial"/>
            </a:endParaRPr>
          </a:p>
        </p:txBody>
      </p:sp>
      <p:sp>
        <p:nvSpPr>
          <p:cNvPr id="548" name="Google Shape;548;p41"/>
          <p:cNvSpPr txBox="1"/>
          <p:nvPr/>
        </p:nvSpPr>
        <p:spPr>
          <a:xfrm flipH="1">
            <a:off x="1033247" y="1006921"/>
            <a:ext cx="12789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a:solidFill>
                  <a:schemeClr val="lt1"/>
                </a:solidFill>
              </a:rPr>
              <a:t>user’s application</a:t>
            </a:r>
            <a:endParaRPr sz="1100"/>
          </a:p>
        </p:txBody>
      </p:sp>
      <p:sp>
        <p:nvSpPr>
          <p:cNvPr id="549" name="Google Shape;549;p41"/>
          <p:cNvSpPr txBox="1"/>
          <p:nvPr/>
        </p:nvSpPr>
        <p:spPr>
          <a:xfrm>
            <a:off x="828951" y="2481925"/>
            <a:ext cx="18399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chemeClr val="dk1"/>
                </a:solidFill>
              </a:rPr>
              <a:t>Spring application</a:t>
            </a:r>
            <a:endParaRPr sz="1500">
              <a:solidFill>
                <a:schemeClr val="dk1"/>
              </a:solidFill>
            </a:endParaRPr>
          </a:p>
          <a:p>
            <a:pPr marL="457200" marR="0" lvl="0" indent="-323850" algn="l" rtl="0">
              <a:spcBef>
                <a:spcPts val="0"/>
              </a:spcBef>
              <a:spcAft>
                <a:spcPts val="0"/>
              </a:spcAft>
              <a:buClr>
                <a:schemeClr val="dk1"/>
              </a:buClr>
              <a:buSzPts val="1500"/>
              <a:buChar char="+"/>
            </a:pPr>
            <a:r>
              <a:rPr lang="ko" sz="1500">
                <a:solidFill>
                  <a:schemeClr val="dk1"/>
                </a:solidFill>
              </a:rPr>
              <a:t>our library</a:t>
            </a:r>
            <a:endParaRPr sz="1500">
              <a:solidFill>
                <a:schemeClr val="dk1"/>
              </a:solidFill>
            </a:endParaRPr>
          </a:p>
        </p:txBody>
      </p:sp>
      <p:cxnSp>
        <p:nvCxnSpPr>
          <p:cNvPr id="550" name="Google Shape;550;p41"/>
          <p:cNvCxnSpPr>
            <a:stCxn id="543" idx="6"/>
            <a:endCxn id="544" idx="2"/>
          </p:cNvCxnSpPr>
          <p:nvPr/>
        </p:nvCxnSpPr>
        <p:spPr>
          <a:xfrm>
            <a:off x="2843605" y="2688860"/>
            <a:ext cx="557400" cy="0"/>
          </a:xfrm>
          <a:prstGeom prst="straightConnector1">
            <a:avLst/>
          </a:prstGeom>
          <a:noFill/>
          <a:ln w="38100" cap="flat" cmpd="sng">
            <a:solidFill>
              <a:schemeClr val="lt1"/>
            </a:solidFill>
            <a:prstDash val="solid"/>
            <a:round/>
            <a:headEnd type="none" w="med" len="med"/>
            <a:tailEnd type="triangle" w="med" len="med"/>
          </a:ln>
        </p:spPr>
      </p:cxnSp>
      <p:sp>
        <p:nvSpPr>
          <p:cNvPr id="551" name="Google Shape;551;p41"/>
          <p:cNvSpPr txBox="1"/>
          <p:nvPr/>
        </p:nvSpPr>
        <p:spPr>
          <a:xfrm>
            <a:off x="3707451" y="2538850"/>
            <a:ext cx="1839900" cy="300000"/>
          </a:xfrm>
          <a:prstGeom prst="rect">
            <a:avLst/>
          </a:prstGeom>
          <a:noFill/>
          <a:ln>
            <a:noFill/>
          </a:ln>
        </p:spPr>
        <p:txBody>
          <a:bodyPr spcFirstLastPara="1" wrap="square" lIns="68575" tIns="34275" rIns="68575" bIns="34275" anchor="t" anchorCtr="0">
            <a:spAutoFit/>
          </a:bodyPr>
          <a:lstStyle/>
          <a:p>
            <a:pPr marL="457200" marR="0" lvl="0" indent="0" algn="l" rtl="0">
              <a:spcBef>
                <a:spcPts val="0"/>
              </a:spcBef>
              <a:spcAft>
                <a:spcPts val="0"/>
              </a:spcAft>
              <a:buNone/>
            </a:pPr>
            <a:r>
              <a:rPr lang="ko" sz="1500">
                <a:solidFill>
                  <a:schemeClr val="dk1"/>
                </a:solidFill>
              </a:rPr>
              <a:t>Backend</a:t>
            </a:r>
            <a:endParaRPr sz="1500">
              <a:solidFill>
                <a:schemeClr val="dk1"/>
              </a:solidFill>
            </a:endParaRPr>
          </a:p>
        </p:txBody>
      </p:sp>
      <p:sp>
        <p:nvSpPr>
          <p:cNvPr id="552" name="Google Shape;552;p41"/>
          <p:cNvSpPr txBox="1"/>
          <p:nvPr/>
        </p:nvSpPr>
        <p:spPr>
          <a:xfrm>
            <a:off x="6585951" y="2538850"/>
            <a:ext cx="1839900" cy="300000"/>
          </a:xfrm>
          <a:prstGeom prst="rect">
            <a:avLst/>
          </a:prstGeom>
          <a:noFill/>
          <a:ln>
            <a:noFill/>
          </a:ln>
        </p:spPr>
        <p:txBody>
          <a:bodyPr spcFirstLastPara="1" wrap="square" lIns="68575" tIns="34275" rIns="68575" bIns="34275" anchor="t" anchorCtr="0">
            <a:spAutoFit/>
          </a:bodyPr>
          <a:lstStyle/>
          <a:p>
            <a:pPr marL="457200" marR="0" lvl="0" indent="0" algn="l" rtl="0">
              <a:spcBef>
                <a:spcPts val="0"/>
              </a:spcBef>
              <a:spcAft>
                <a:spcPts val="0"/>
              </a:spcAft>
              <a:buNone/>
            </a:pPr>
            <a:r>
              <a:rPr lang="ko" sz="1500">
                <a:solidFill>
                  <a:schemeClr val="dk1"/>
                </a:solidFill>
              </a:rPr>
              <a:t>Frontend</a:t>
            </a:r>
            <a:endParaRPr sz="1500">
              <a:solidFill>
                <a:schemeClr val="dk1"/>
              </a:solidFill>
            </a:endParaRPr>
          </a:p>
        </p:txBody>
      </p:sp>
      <p:cxnSp>
        <p:nvCxnSpPr>
          <p:cNvPr id="553" name="Google Shape;553;p41"/>
          <p:cNvCxnSpPr/>
          <p:nvPr/>
        </p:nvCxnSpPr>
        <p:spPr>
          <a:xfrm>
            <a:off x="5742930" y="2688860"/>
            <a:ext cx="557400" cy="0"/>
          </a:xfrm>
          <a:prstGeom prst="straightConnector1">
            <a:avLst/>
          </a:prstGeom>
          <a:noFill/>
          <a:ln w="38100" cap="flat" cmpd="sng">
            <a:solidFill>
              <a:schemeClr val="lt1"/>
            </a:solidFill>
            <a:prstDash val="solid"/>
            <a:round/>
            <a:headEnd type="none" w="med" len="med"/>
            <a:tailEnd type="triangle" w="med" len="med"/>
          </a:ln>
        </p:spPr>
      </p:cxnSp>
      <p:sp>
        <p:nvSpPr>
          <p:cNvPr id="554" name="Google Shape;554;p41"/>
          <p:cNvSpPr txBox="1"/>
          <p:nvPr/>
        </p:nvSpPr>
        <p:spPr>
          <a:xfrm flipH="1">
            <a:off x="5363022" y="1370646"/>
            <a:ext cx="12789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a:solidFill>
                  <a:schemeClr val="lt1"/>
                </a:solidFill>
              </a:rPr>
              <a:t>our tool</a:t>
            </a:r>
            <a:endParaRPr sz="1100"/>
          </a:p>
        </p:txBody>
      </p:sp>
      <p:sp>
        <p:nvSpPr>
          <p:cNvPr id="555" name="Google Shape;555;p41"/>
          <p:cNvSpPr/>
          <p:nvPr/>
        </p:nvSpPr>
        <p:spPr>
          <a:xfrm>
            <a:off x="3242025" y="1331025"/>
            <a:ext cx="5619000" cy="2880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
        <p:cNvGrpSpPr/>
        <p:nvPr/>
      </p:nvGrpSpPr>
      <p:grpSpPr>
        <a:xfrm>
          <a:off x="0" y="0"/>
          <a:ext cx="0" cy="0"/>
          <a:chOff x="0" y="0"/>
          <a:chExt cx="0" cy="0"/>
        </a:xfrm>
      </p:grpSpPr>
      <p:sp>
        <p:nvSpPr>
          <p:cNvPr id="560" name="Google Shape;560;p42"/>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sp>
        <p:nvSpPr>
          <p:cNvPr id="561" name="Google Shape;561;p42"/>
          <p:cNvSpPr txBox="1"/>
          <p:nvPr/>
        </p:nvSpPr>
        <p:spPr>
          <a:xfrm>
            <a:off x="960516" y="143902"/>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Library</a:t>
            </a:r>
            <a:endParaRPr sz="1100"/>
          </a:p>
        </p:txBody>
      </p:sp>
      <p:cxnSp>
        <p:nvCxnSpPr>
          <p:cNvPr id="562" name="Google Shape;562;p42"/>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563" name="Google Shape;563;p42"/>
          <p:cNvSpPr txBox="1"/>
          <p:nvPr/>
        </p:nvSpPr>
        <p:spPr>
          <a:xfrm>
            <a:off x="3200127" y="2004550"/>
            <a:ext cx="3275100" cy="900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5400" b="1">
                <a:solidFill>
                  <a:schemeClr val="accent4"/>
                </a:solidFill>
              </a:rPr>
              <a:t>Library </a:t>
            </a:r>
            <a:endParaRPr sz="5400" b="1">
              <a:solidFill>
                <a:schemeClr val="accent4"/>
              </a:solidFill>
              <a:latin typeface="Arial"/>
              <a:ea typeface="Arial"/>
              <a:cs typeface="Arial"/>
              <a:sym typeface="Arial"/>
            </a:endParaRPr>
          </a:p>
        </p:txBody>
      </p:sp>
      <p:sp>
        <p:nvSpPr>
          <p:cNvPr id="564" name="Google Shape;564;p42"/>
          <p:cNvSpPr/>
          <p:nvPr/>
        </p:nvSpPr>
        <p:spPr>
          <a:xfrm>
            <a:off x="775026" y="1337437"/>
            <a:ext cx="7411500" cy="2308200"/>
          </a:xfrm>
          <a:prstGeom prst="bracketPair">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65" name="Google Shape;565;p42"/>
          <p:cNvSpPr txBox="1"/>
          <p:nvPr/>
        </p:nvSpPr>
        <p:spPr>
          <a:xfrm>
            <a:off x="1512251" y="3177050"/>
            <a:ext cx="5913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Role : collect user’s Spring project’s data about each thread</a:t>
            </a:r>
            <a:endParaRPr sz="1100"/>
          </a:p>
        </p:txBody>
      </p:sp>
      <p:sp>
        <p:nvSpPr>
          <p:cNvPr id="566" name="Google Shape;566;p42"/>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sp>
        <p:nvSpPr>
          <p:cNvPr id="571" name="Google Shape;571;p43"/>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sp>
        <p:nvSpPr>
          <p:cNvPr id="572" name="Google Shape;572;p43"/>
          <p:cNvSpPr txBox="1"/>
          <p:nvPr/>
        </p:nvSpPr>
        <p:spPr>
          <a:xfrm>
            <a:off x="960516" y="143902"/>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Library</a:t>
            </a:r>
            <a:endParaRPr sz="1100"/>
          </a:p>
        </p:txBody>
      </p:sp>
      <p:cxnSp>
        <p:nvCxnSpPr>
          <p:cNvPr id="573" name="Google Shape;573;p43"/>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pic>
        <p:nvPicPr>
          <p:cNvPr id="574" name="Google Shape;574;p43"/>
          <p:cNvPicPr preferRelativeResize="0"/>
          <p:nvPr/>
        </p:nvPicPr>
        <p:blipFill>
          <a:blip r:embed="rId3">
            <a:alphaModFix/>
          </a:blip>
          <a:stretch>
            <a:fillRect/>
          </a:stretch>
        </p:blipFill>
        <p:spPr>
          <a:xfrm>
            <a:off x="884950" y="3103050"/>
            <a:ext cx="6787999" cy="1310250"/>
          </a:xfrm>
          <a:prstGeom prst="rect">
            <a:avLst/>
          </a:prstGeom>
          <a:noFill/>
          <a:ln>
            <a:noFill/>
          </a:ln>
        </p:spPr>
      </p:pic>
      <p:pic>
        <p:nvPicPr>
          <p:cNvPr id="575" name="Google Shape;575;p43"/>
          <p:cNvPicPr preferRelativeResize="0"/>
          <p:nvPr/>
        </p:nvPicPr>
        <p:blipFill>
          <a:blip r:embed="rId4">
            <a:alphaModFix/>
          </a:blip>
          <a:stretch>
            <a:fillRect/>
          </a:stretch>
        </p:blipFill>
        <p:spPr>
          <a:xfrm>
            <a:off x="884950" y="1189252"/>
            <a:ext cx="6441800" cy="1539475"/>
          </a:xfrm>
          <a:prstGeom prst="rect">
            <a:avLst/>
          </a:prstGeom>
          <a:noFill/>
          <a:ln>
            <a:noFill/>
          </a:ln>
        </p:spPr>
      </p:pic>
      <p:sp>
        <p:nvSpPr>
          <p:cNvPr id="576" name="Google Shape;576;p43"/>
          <p:cNvSpPr txBox="1"/>
          <p:nvPr/>
        </p:nvSpPr>
        <p:spPr>
          <a:xfrm>
            <a:off x="789109" y="790675"/>
            <a:ext cx="71874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Expected : can download and import our custom handler interceptor library</a:t>
            </a:r>
            <a:endParaRPr sz="1100"/>
          </a:p>
        </p:txBody>
      </p:sp>
      <p:sp>
        <p:nvSpPr>
          <p:cNvPr id="577" name="Google Shape;577;p43"/>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44"/>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sp>
        <p:nvSpPr>
          <p:cNvPr id="583" name="Google Shape;583;p44"/>
          <p:cNvSpPr txBox="1"/>
          <p:nvPr/>
        </p:nvSpPr>
        <p:spPr>
          <a:xfrm>
            <a:off x="960516" y="143902"/>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Library</a:t>
            </a:r>
            <a:endParaRPr sz="1100"/>
          </a:p>
        </p:txBody>
      </p:sp>
      <p:cxnSp>
        <p:nvCxnSpPr>
          <p:cNvPr id="584" name="Google Shape;584;p44"/>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pic>
        <p:nvPicPr>
          <p:cNvPr id="585" name="Google Shape;585;p44"/>
          <p:cNvPicPr preferRelativeResize="0"/>
          <p:nvPr/>
        </p:nvPicPr>
        <p:blipFill>
          <a:blip r:embed="rId3">
            <a:alphaModFix/>
          </a:blip>
          <a:stretch>
            <a:fillRect/>
          </a:stretch>
        </p:blipFill>
        <p:spPr>
          <a:xfrm>
            <a:off x="930351" y="1413862"/>
            <a:ext cx="4807951" cy="3300775"/>
          </a:xfrm>
          <a:prstGeom prst="rect">
            <a:avLst/>
          </a:prstGeom>
          <a:noFill/>
          <a:ln>
            <a:noFill/>
          </a:ln>
        </p:spPr>
      </p:pic>
      <p:sp>
        <p:nvSpPr>
          <p:cNvPr id="586" name="Google Shape;586;p44"/>
          <p:cNvSpPr txBox="1"/>
          <p:nvPr/>
        </p:nvSpPr>
        <p:spPr>
          <a:xfrm>
            <a:off x="865284" y="643350"/>
            <a:ext cx="71874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Expected : our library is working well.</a:t>
            </a:r>
            <a:endParaRPr sz="1500" b="1">
              <a:solidFill>
                <a:srgbClr val="2B2929"/>
              </a:solidFill>
            </a:endParaRPr>
          </a:p>
          <a:p>
            <a:pPr marL="0" marR="0" lvl="0" indent="0" algn="l" rtl="0">
              <a:spcBef>
                <a:spcPts val="0"/>
              </a:spcBef>
              <a:spcAft>
                <a:spcPts val="0"/>
              </a:spcAft>
              <a:buNone/>
            </a:pPr>
            <a:r>
              <a:rPr lang="ko" sz="1500" b="1">
                <a:solidFill>
                  <a:srgbClr val="2B2929"/>
                </a:solidFill>
              </a:rPr>
              <a:t>Situation : user is running his spring app and using our library </a:t>
            </a:r>
            <a:endParaRPr sz="1100"/>
          </a:p>
        </p:txBody>
      </p:sp>
      <p:sp>
        <p:nvSpPr>
          <p:cNvPr id="587" name="Google Shape;587;p44"/>
          <p:cNvSpPr txBox="1"/>
          <p:nvPr/>
        </p:nvSpPr>
        <p:spPr>
          <a:xfrm>
            <a:off x="5790000" y="1464125"/>
            <a:ext cx="2985300" cy="24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can see our library is showing information about each thread</a:t>
            </a:r>
            <a:endParaRPr>
              <a:solidFill>
                <a:schemeClr val="dk1"/>
              </a:solidFill>
            </a:endParaRPr>
          </a:p>
        </p:txBody>
      </p:sp>
      <p:sp>
        <p:nvSpPr>
          <p:cNvPr id="588" name="Google Shape;588;p44"/>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7"/>
          <p:cNvPicPr preferRelativeResize="0"/>
          <p:nvPr/>
        </p:nvPicPr>
        <p:blipFill rotWithShape="1">
          <a:blip r:embed="rId3">
            <a:alphaModFix/>
          </a:blip>
          <a:srcRect/>
          <a:stretch/>
        </p:blipFill>
        <p:spPr>
          <a:xfrm>
            <a:off x="343065" y="312821"/>
            <a:ext cx="8488114" cy="1698496"/>
          </a:xfrm>
          <a:prstGeom prst="rect">
            <a:avLst/>
          </a:prstGeom>
          <a:noFill/>
          <a:ln>
            <a:noFill/>
          </a:ln>
        </p:spPr>
      </p:pic>
      <p:cxnSp>
        <p:nvCxnSpPr>
          <p:cNvPr id="364" name="Google Shape;364;p27"/>
          <p:cNvCxnSpPr/>
          <p:nvPr/>
        </p:nvCxnSpPr>
        <p:spPr>
          <a:xfrm>
            <a:off x="658228" y="680787"/>
            <a:ext cx="4018547" cy="0"/>
          </a:xfrm>
          <a:prstGeom prst="straightConnector1">
            <a:avLst/>
          </a:prstGeom>
          <a:noFill/>
          <a:ln w="190500" cap="flat" cmpd="sng">
            <a:solidFill>
              <a:schemeClr val="accent4"/>
            </a:solidFill>
            <a:prstDash val="solid"/>
            <a:miter lim="800000"/>
            <a:headEnd type="none" w="sm" len="sm"/>
            <a:tailEnd type="none" w="sm" len="sm"/>
          </a:ln>
        </p:spPr>
      </p:cxnSp>
      <p:sp>
        <p:nvSpPr>
          <p:cNvPr id="365" name="Google Shape;365;p27"/>
          <p:cNvSpPr txBox="1"/>
          <p:nvPr/>
        </p:nvSpPr>
        <p:spPr>
          <a:xfrm>
            <a:off x="726607" y="852550"/>
            <a:ext cx="20766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b="1">
                <a:solidFill>
                  <a:srgbClr val="2B2929"/>
                </a:solidFill>
              </a:rPr>
              <a:t>Contents</a:t>
            </a:r>
            <a:endParaRPr sz="1100"/>
          </a:p>
        </p:txBody>
      </p:sp>
      <p:sp>
        <p:nvSpPr>
          <p:cNvPr id="366" name="Google Shape;366;p27"/>
          <p:cNvSpPr/>
          <p:nvPr/>
        </p:nvSpPr>
        <p:spPr>
          <a:xfrm>
            <a:off x="379555" y="2614021"/>
            <a:ext cx="1151698" cy="1151698"/>
          </a:xfrm>
          <a:prstGeom prst="ellipse">
            <a:avLst/>
          </a:prstGeom>
          <a:solidFill>
            <a:srgbClr val="7F7C7C">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7" name="Google Shape;367;p27"/>
          <p:cNvSpPr txBox="1"/>
          <p:nvPr/>
        </p:nvSpPr>
        <p:spPr>
          <a:xfrm>
            <a:off x="699179" y="3022273"/>
            <a:ext cx="547576" cy="48732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b="1">
                <a:solidFill>
                  <a:srgbClr val="2B2929"/>
                </a:solidFill>
                <a:latin typeface="Arial"/>
                <a:ea typeface="Arial"/>
                <a:cs typeface="Arial"/>
                <a:sym typeface="Arial"/>
              </a:rPr>
              <a:t>01</a:t>
            </a:r>
            <a:endParaRPr sz="2700" b="1">
              <a:solidFill>
                <a:srgbClr val="2B2929"/>
              </a:solidFill>
              <a:latin typeface="Arial"/>
              <a:ea typeface="Arial"/>
              <a:cs typeface="Arial"/>
              <a:sym typeface="Arial"/>
            </a:endParaRPr>
          </a:p>
        </p:txBody>
      </p:sp>
      <p:sp>
        <p:nvSpPr>
          <p:cNvPr id="368" name="Google Shape;368;p27"/>
          <p:cNvSpPr txBox="1"/>
          <p:nvPr/>
        </p:nvSpPr>
        <p:spPr>
          <a:xfrm>
            <a:off x="699179" y="3417606"/>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rgbClr val="2B2929"/>
                </a:solidFill>
              </a:rPr>
              <a:t>Motivation</a:t>
            </a:r>
            <a:endParaRPr sz="1100"/>
          </a:p>
        </p:txBody>
      </p:sp>
      <p:cxnSp>
        <p:nvCxnSpPr>
          <p:cNvPr id="369" name="Google Shape;369;p27"/>
          <p:cNvCxnSpPr/>
          <p:nvPr/>
        </p:nvCxnSpPr>
        <p:spPr>
          <a:xfrm flipH="1">
            <a:off x="306091" y="2419568"/>
            <a:ext cx="842437" cy="1013224"/>
          </a:xfrm>
          <a:prstGeom prst="straightConnector1">
            <a:avLst/>
          </a:prstGeom>
          <a:noFill/>
          <a:ln w="9525" cap="flat" cmpd="sng">
            <a:solidFill>
              <a:srgbClr val="9F9797"/>
            </a:solidFill>
            <a:prstDash val="solid"/>
            <a:miter lim="800000"/>
            <a:headEnd type="none" w="sm" len="sm"/>
            <a:tailEnd type="none" w="sm" len="sm"/>
          </a:ln>
        </p:spPr>
      </p:cxnSp>
      <p:sp>
        <p:nvSpPr>
          <p:cNvPr id="370" name="Google Shape;370;p27"/>
          <p:cNvSpPr/>
          <p:nvPr/>
        </p:nvSpPr>
        <p:spPr>
          <a:xfrm>
            <a:off x="2591947" y="2614021"/>
            <a:ext cx="1151699" cy="1151698"/>
          </a:xfrm>
          <a:prstGeom prst="ellipse">
            <a:avLst/>
          </a:prstGeom>
          <a:solidFill>
            <a:srgbClr val="7F7C7C">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 name="Google Shape;371;p27"/>
          <p:cNvSpPr txBox="1"/>
          <p:nvPr/>
        </p:nvSpPr>
        <p:spPr>
          <a:xfrm>
            <a:off x="2911571" y="3022273"/>
            <a:ext cx="59896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b="1">
                <a:solidFill>
                  <a:srgbClr val="2B2929"/>
                </a:solidFill>
                <a:latin typeface="Arial"/>
                <a:ea typeface="Arial"/>
                <a:cs typeface="Arial"/>
                <a:sym typeface="Arial"/>
              </a:rPr>
              <a:t>02</a:t>
            </a:r>
            <a:endParaRPr sz="2700" b="1">
              <a:solidFill>
                <a:srgbClr val="2B2929"/>
              </a:solidFill>
              <a:latin typeface="Arial"/>
              <a:ea typeface="Arial"/>
              <a:cs typeface="Arial"/>
              <a:sym typeface="Arial"/>
            </a:endParaRPr>
          </a:p>
        </p:txBody>
      </p:sp>
      <p:sp>
        <p:nvSpPr>
          <p:cNvPr id="372" name="Google Shape;372;p27"/>
          <p:cNvSpPr txBox="1"/>
          <p:nvPr/>
        </p:nvSpPr>
        <p:spPr>
          <a:xfrm>
            <a:off x="2911576" y="3417600"/>
            <a:ext cx="19605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rgbClr val="2B2929"/>
                </a:solidFill>
              </a:rPr>
              <a:t>Design &amp; Impl</a:t>
            </a:r>
            <a:endParaRPr sz="1100"/>
          </a:p>
        </p:txBody>
      </p:sp>
      <p:cxnSp>
        <p:nvCxnSpPr>
          <p:cNvPr id="373" name="Google Shape;373;p27"/>
          <p:cNvCxnSpPr/>
          <p:nvPr/>
        </p:nvCxnSpPr>
        <p:spPr>
          <a:xfrm flipH="1">
            <a:off x="2518483" y="2419568"/>
            <a:ext cx="842400" cy="1013224"/>
          </a:xfrm>
          <a:prstGeom prst="straightConnector1">
            <a:avLst/>
          </a:prstGeom>
          <a:noFill/>
          <a:ln w="9525" cap="flat" cmpd="sng">
            <a:solidFill>
              <a:srgbClr val="9F9797"/>
            </a:solidFill>
            <a:prstDash val="solid"/>
            <a:miter lim="800000"/>
            <a:headEnd type="none" w="sm" len="sm"/>
            <a:tailEnd type="none" w="sm" len="sm"/>
          </a:ln>
        </p:spPr>
      </p:cxnSp>
      <p:sp>
        <p:nvSpPr>
          <p:cNvPr id="374" name="Google Shape;374;p27"/>
          <p:cNvSpPr/>
          <p:nvPr/>
        </p:nvSpPr>
        <p:spPr>
          <a:xfrm>
            <a:off x="4804338" y="2614021"/>
            <a:ext cx="1151699" cy="1151698"/>
          </a:xfrm>
          <a:prstGeom prst="ellipse">
            <a:avLst/>
          </a:prstGeom>
          <a:solidFill>
            <a:srgbClr val="7F7C7C">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 name="Google Shape;375;p27"/>
          <p:cNvSpPr txBox="1"/>
          <p:nvPr/>
        </p:nvSpPr>
        <p:spPr>
          <a:xfrm>
            <a:off x="5123962" y="3022273"/>
            <a:ext cx="608581"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b="1">
                <a:solidFill>
                  <a:srgbClr val="2B2929"/>
                </a:solidFill>
                <a:latin typeface="Arial"/>
                <a:ea typeface="Arial"/>
                <a:cs typeface="Arial"/>
                <a:sym typeface="Arial"/>
              </a:rPr>
              <a:t>03</a:t>
            </a:r>
            <a:endParaRPr sz="2700" b="1">
              <a:solidFill>
                <a:srgbClr val="2B2929"/>
              </a:solidFill>
              <a:latin typeface="Arial"/>
              <a:ea typeface="Arial"/>
              <a:cs typeface="Arial"/>
              <a:sym typeface="Arial"/>
            </a:endParaRPr>
          </a:p>
        </p:txBody>
      </p:sp>
      <p:sp>
        <p:nvSpPr>
          <p:cNvPr id="376" name="Google Shape;376;p27"/>
          <p:cNvSpPr txBox="1"/>
          <p:nvPr/>
        </p:nvSpPr>
        <p:spPr>
          <a:xfrm>
            <a:off x="5123962" y="3417606"/>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rgbClr val="2B2929"/>
                </a:solidFill>
              </a:rPr>
              <a:t>Challenges</a:t>
            </a:r>
            <a:endParaRPr sz="1100"/>
          </a:p>
        </p:txBody>
      </p:sp>
      <p:cxnSp>
        <p:nvCxnSpPr>
          <p:cNvPr id="377" name="Google Shape;377;p27"/>
          <p:cNvCxnSpPr/>
          <p:nvPr/>
        </p:nvCxnSpPr>
        <p:spPr>
          <a:xfrm flipH="1">
            <a:off x="4730874" y="2296213"/>
            <a:ext cx="842400" cy="1136579"/>
          </a:xfrm>
          <a:prstGeom prst="straightConnector1">
            <a:avLst/>
          </a:prstGeom>
          <a:noFill/>
          <a:ln w="9525" cap="flat" cmpd="sng">
            <a:solidFill>
              <a:srgbClr val="9F9797"/>
            </a:solidFill>
            <a:prstDash val="solid"/>
            <a:miter lim="800000"/>
            <a:headEnd type="none" w="sm" len="sm"/>
            <a:tailEnd type="none" w="sm" len="sm"/>
          </a:ln>
        </p:spPr>
      </p:cxnSp>
      <p:sp>
        <p:nvSpPr>
          <p:cNvPr id="378" name="Google Shape;378;p27"/>
          <p:cNvSpPr/>
          <p:nvPr/>
        </p:nvSpPr>
        <p:spPr>
          <a:xfrm>
            <a:off x="7016729" y="2614021"/>
            <a:ext cx="1151699" cy="1151698"/>
          </a:xfrm>
          <a:prstGeom prst="ellipse">
            <a:avLst/>
          </a:prstGeom>
          <a:solidFill>
            <a:srgbClr val="7F7C7C">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9" name="Google Shape;379;p27"/>
          <p:cNvSpPr txBox="1"/>
          <p:nvPr/>
        </p:nvSpPr>
        <p:spPr>
          <a:xfrm>
            <a:off x="7336353" y="3022273"/>
            <a:ext cx="616996"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b="1">
                <a:solidFill>
                  <a:srgbClr val="2B2929"/>
                </a:solidFill>
                <a:latin typeface="Arial"/>
                <a:ea typeface="Arial"/>
                <a:cs typeface="Arial"/>
                <a:sym typeface="Arial"/>
              </a:rPr>
              <a:t>04</a:t>
            </a:r>
            <a:endParaRPr sz="2700" b="1">
              <a:solidFill>
                <a:srgbClr val="2B2929"/>
              </a:solidFill>
              <a:latin typeface="Arial"/>
              <a:ea typeface="Arial"/>
              <a:cs typeface="Arial"/>
              <a:sym typeface="Arial"/>
            </a:endParaRPr>
          </a:p>
        </p:txBody>
      </p:sp>
      <p:sp>
        <p:nvSpPr>
          <p:cNvPr id="380" name="Google Shape;380;p27"/>
          <p:cNvSpPr txBox="1"/>
          <p:nvPr/>
        </p:nvSpPr>
        <p:spPr>
          <a:xfrm>
            <a:off x="7336349" y="3417600"/>
            <a:ext cx="190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rgbClr val="2B2929"/>
                </a:solidFill>
              </a:rPr>
              <a:t>Limitations &amp; eval</a:t>
            </a:r>
            <a:endParaRPr sz="1100"/>
          </a:p>
        </p:txBody>
      </p:sp>
      <p:cxnSp>
        <p:nvCxnSpPr>
          <p:cNvPr id="381" name="Google Shape;381;p27"/>
          <p:cNvCxnSpPr/>
          <p:nvPr/>
        </p:nvCxnSpPr>
        <p:spPr>
          <a:xfrm flipH="1">
            <a:off x="6943265" y="2296213"/>
            <a:ext cx="842400" cy="1136579"/>
          </a:xfrm>
          <a:prstGeom prst="straightConnector1">
            <a:avLst/>
          </a:prstGeom>
          <a:noFill/>
          <a:ln w="9525" cap="flat" cmpd="sng">
            <a:solidFill>
              <a:srgbClr val="9F9797"/>
            </a:solidFill>
            <a:prstDash val="solid"/>
            <a:miter lim="800000"/>
            <a:headEnd type="none" w="sm" len="sm"/>
            <a:tailEnd type="none" w="sm" len="sm"/>
          </a:ln>
        </p:spPr>
      </p:cxnSp>
      <p:sp>
        <p:nvSpPr>
          <p:cNvPr id="382" name="Google Shape;382;p27"/>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2"/>
        <p:cNvGrpSpPr/>
        <p:nvPr/>
      </p:nvGrpSpPr>
      <p:grpSpPr>
        <a:xfrm>
          <a:off x="0" y="0"/>
          <a:ext cx="0" cy="0"/>
          <a:chOff x="0" y="0"/>
          <a:chExt cx="0" cy="0"/>
        </a:xfrm>
      </p:grpSpPr>
      <p:sp>
        <p:nvSpPr>
          <p:cNvPr id="593" name="Google Shape;593;p45"/>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cxnSp>
        <p:nvCxnSpPr>
          <p:cNvPr id="594" name="Google Shape;594;p45"/>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595" name="Google Shape;595;p45"/>
          <p:cNvSpPr txBox="1"/>
          <p:nvPr/>
        </p:nvSpPr>
        <p:spPr>
          <a:xfrm>
            <a:off x="2895327" y="2004550"/>
            <a:ext cx="3275100" cy="900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5400" b="1">
                <a:solidFill>
                  <a:schemeClr val="accent4"/>
                </a:solidFill>
              </a:rPr>
              <a:t>Backend</a:t>
            </a:r>
            <a:endParaRPr sz="5400" b="1">
              <a:solidFill>
                <a:schemeClr val="accent4"/>
              </a:solidFill>
              <a:latin typeface="Arial"/>
              <a:ea typeface="Arial"/>
              <a:cs typeface="Arial"/>
              <a:sym typeface="Arial"/>
            </a:endParaRPr>
          </a:p>
        </p:txBody>
      </p:sp>
      <p:sp>
        <p:nvSpPr>
          <p:cNvPr id="596" name="Google Shape;596;p45"/>
          <p:cNvSpPr/>
          <p:nvPr/>
        </p:nvSpPr>
        <p:spPr>
          <a:xfrm>
            <a:off x="765526" y="1292987"/>
            <a:ext cx="7411500" cy="2308200"/>
          </a:xfrm>
          <a:prstGeom prst="bracketPair">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97" name="Google Shape;597;p45"/>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46"/>
          <p:cNvSpPr txBox="1"/>
          <p:nvPr/>
        </p:nvSpPr>
        <p:spPr>
          <a:xfrm>
            <a:off x="196846" y="140530"/>
            <a:ext cx="733615"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sp>
        <p:nvSpPr>
          <p:cNvPr id="603" name="Google Shape;603;p46"/>
          <p:cNvSpPr txBox="1"/>
          <p:nvPr/>
        </p:nvSpPr>
        <p:spPr>
          <a:xfrm>
            <a:off x="960523" y="143900"/>
            <a:ext cx="3375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What does our backend do? </a:t>
            </a:r>
            <a:endParaRPr sz="1100"/>
          </a:p>
        </p:txBody>
      </p:sp>
      <p:cxnSp>
        <p:nvCxnSpPr>
          <p:cNvPr id="604" name="Google Shape;604;p46"/>
          <p:cNvCxnSpPr/>
          <p:nvPr/>
        </p:nvCxnSpPr>
        <p:spPr>
          <a:xfrm>
            <a:off x="865266" y="543622"/>
            <a:ext cx="8278734" cy="0"/>
          </a:xfrm>
          <a:prstGeom prst="straightConnector1">
            <a:avLst/>
          </a:prstGeom>
          <a:noFill/>
          <a:ln w="9525" cap="flat" cmpd="sng">
            <a:solidFill>
              <a:schemeClr val="accent4"/>
            </a:solidFill>
            <a:prstDash val="solid"/>
            <a:miter lim="800000"/>
            <a:headEnd type="none" w="sm" len="sm"/>
            <a:tailEnd type="none" w="sm" len="sm"/>
          </a:ln>
        </p:spPr>
      </p:cxnSp>
      <p:sp>
        <p:nvSpPr>
          <p:cNvPr id="605" name="Google Shape;605;p46"/>
          <p:cNvSpPr/>
          <p:nvPr/>
        </p:nvSpPr>
        <p:spPr>
          <a:xfrm>
            <a:off x="1221190" y="831840"/>
            <a:ext cx="2672700" cy="2672700"/>
          </a:xfrm>
          <a:prstGeom prst="ellipse">
            <a:avLst/>
          </a:prstGeom>
          <a:solidFill>
            <a:srgbClr val="B5B5B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6" name="Google Shape;606;p46"/>
          <p:cNvSpPr/>
          <p:nvPr/>
        </p:nvSpPr>
        <p:spPr>
          <a:xfrm>
            <a:off x="5283252" y="880115"/>
            <a:ext cx="2672700" cy="26727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607" name="Google Shape;607;p46"/>
          <p:cNvCxnSpPr/>
          <p:nvPr/>
        </p:nvCxnSpPr>
        <p:spPr>
          <a:xfrm>
            <a:off x="4128576" y="1816413"/>
            <a:ext cx="920100" cy="0"/>
          </a:xfrm>
          <a:prstGeom prst="straightConnector1">
            <a:avLst/>
          </a:prstGeom>
          <a:noFill/>
          <a:ln w="9525" cap="flat" cmpd="sng">
            <a:solidFill>
              <a:srgbClr val="474745"/>
            </a:solidFill>
            <a:prstDash val="solid"/>
            <a:miter lim="800000"/>
            <a:headEnd type="none" w="sm" len="sm"/>
            <a:tailEnd type="triangle" w="med" len="med"/>
          </a:ln>
        </p:spPr>
      </p:cxnSp>
      <p:cxnSp>
        <p:nvCxnSpPr>
          <p:cNvPr id="608" name="Google Shape;608;p46"/>
          <p:cNvCxnSpPr/>
          <p:nvPr/>
        </p:nvCxnSpPr>
        <p:spPr>
          <a:xfrm rot="10800000">
            <a:off x="4128451" y="2616513"/>
            <a:ext cx="920100" cy="0"/>
          </a:xfrm>
          <a:prstGeom prst="straightConnector1">
            <a:avLst/>
          </a:prstGeom>
          <a:noFill/>
          <a:ln w="9525" cap="flat" cmpd="sng">
            <a:solidFill>
              <a:srgbClr val="474745"/>
            </a:solidFill>
            <a:prstDash val="solid"/>
            <a:miter lim="800000"/>
            <a:headEnd type="none" w="sm" len="sm"/>
            <a:tailEnd type="triangle" w="med" len="med"/>
          </a:ln>
        </p:spPr>
      </p:cxnSp>
      <p:sp>
        <p:nvSpPr>
          <p:cNvPr id="609" name="Google Shape;609;p46"/>
          <p:cNvSpPr txBox="1"/>
          <p:nvPr/>
        </p:nvSpPr>
        <p:spPr>
          <a:xfrm>
            <a:off x="1658665" y="1746229"/>
            <a:ext cx="1797600" cy="900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Spring application</a:t>
            </a:r>
            <a:endParaRPr sz="1800" b="1">
              <a:solidFill>
                <a:schemeClr val="lt1"/>
              </a:solidFill>
            </a:endParaRPr>
          </a:p>
          <a:p>
            <a:pPr marL="0" marR="0" lvl="0" indent="0" algn="ctr" rtl="0">
              <a:spcBef>
                <a:spcPts val="0"/>
              </a:spcBef>
              <a:spcAft>
                <a:spcPts val="0"/>
              </a:spcAft>
              <a:buNone/>
            </a:pPr>
            <a:r>
              <a:rPr lang="ko" sz="1800" b="1">
                <a:solidFill>
                  <a:schemeClr val="lt1"/>
                </a:solidFill>
              </a:rPr>
              <a:t>actuator</a:t>
            </a:r>
            <a:endParaRPr sz="1800" b="1">
              <a:solidFill>
                <a:schemeClr val="lt1"/>
              </a:solidFill>
            </a:endParaRPr>
          </a:p>
        </p:txBody>
      </p:sp>
      <p:sp>
        <p:nvSpPr>
          <p:cNvPr id="610" name="Google Shape;610;p46"/>
          <p:cNvSpPr txBox="1"/>
          <p:nvPr/>
        </p:nvSpPr>
        <p:spPr>
          <a:xfrm>
            <a:off x="5728931" y="1995019"/>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sp>
        <p:nvSpPr>
          <p:cNvPr id="611" name="Google Shape;611;p46"/>
          <p:cNvSpPr txBox="1"/>
          <p:nvPr/>
        </p:nvSpPr>
        <p:spPr>
          <a:xfrm>
            <a:off x="1276775" y="3792775"/>
            <a:ext cx="2561400" cy="8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2100">
                <a:solidFill>
                  <a:schemeClr val="dk1"/>
                </a:solidFill>
              </a:rPr>
              <a:t>actuator API information</a:t>
            </a:r>
            <a:endParaRPr sz="2100">
              <a:solidFill>
                <a:schemeClr val="dk1"/>
              </a:solidFill>
            </a:endParaRPr>
          </a:p>
        </p:txBody>
      </p:sp>
      <p:sp>
        <p:nvSpPr>
          <p:cNvPr id="612" name="Google Shape;612;p46"/>
          <p:cNvSpPr txBox="1"/>
          <p:nvPr/>
        </p:nvSpPr>
        <p:spPr>
          <a:xfrm>
            <a:off x="5283250" y="3841900"/>
            <a:ext cx="2561400" cy="8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2100">
                <a:solidFill>
                  <a:schemeClr val="dk1"/>
                </a:solidFill>
              </a:rPr>
              <a:t>Filtering, Transferring Data</a:t>
            </a:r>
            <a:endParaRPr sz="2100">
              <a:solidFill>
                <a:schemeClr val="dk1"/>
              </a:solidFill>
            </a:endParaRPr>
          </a:p>
        </p:txBody>
      </p:sp>
      <p:sp>
        <p:nvSpPr>
          <p:cNvPr id="613" name="Google Shape;613;p46"/>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47"/>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sp>
        <p:nvSpPr>
          <p:cNvPr id="619" name="Google Shape;619;p47"/>
          <p:cNvSpPr txBox="1"/>
          <p:nvPr/>
        </p:nvSpPr>
        <p:spPr>
          <a:xfrm>
            <a:off x="960523" y="143900"/>
            <a:ext cx="3375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What does our backend do? </a:t>
            </a:r>
            <a:endParaRPr sz="1100"/>
          </a:p>
        </p:txBody>
      </p:sp>
      <p:cxnSp>
        <p:nvCxnSpPr>
          <p:cNvPr id="620" name="Google Shape;620;p47"/>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621" name="Google Shape;621;p47"/>
          <p:cNvSpPr txBox="1"/>
          <p:nvPr/>
        </p:nvSpPr>
        <p:spPr>
          <a:xfrm>
            <a:off x="1276775" y="3792775"/>
            <a:ext cx="3272700" cy="8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100">
                <a:solidFill>
                  <a:schemeClr val="dk1"/>
                </a:solidFill>
              </a:rPr>
              <a:t>	Expected data</a:t>
            </a:r>
            <a:endParaRPr sz="2100">
              <a:solidFill>
                <a:schemeClr val="dk1"/>
              </a:solidFill>
            </a:endParaRPr>
          </a:p>
          <a:p>
            <a:pPr marL="0" lvl="0" indent="0" algn="l" rtl="0">
              <a:spcBef>
                <a:spcPts val="0"/>
              </a:spcBef>
              <a:spcAft>
                <a:spcPts val="0"/>
              </a:spcAft>
              <a:buNone/>
            </a:pPr>
            <a:r>
              <a:rPr lang="ko" sz="2100">
                <a:solidFill>
                  <a:schemeClr val="dk1"/>
                </a:solidFill>
              </a:rPr>
              <a:t>          (for ranking)</a:t>
            </a:r>
            <a:endParaRPr sz="2100">
              <a:solidFill>
                <a:schemeClr val="dk1"/>
              </a:solidFill>
            </a:endParaRPr>
          </a:p>
        </p:txBody>
      </p:sp>
      <p:sp>
        <p:nvSpPr>
          <p:cNvPr id="622" name="Google Shape;622;p47"/>
          <p:cNvSpPr txBox="1"/>
          <p:nvPr/>
        </p:nvSpPr>
        <p:spPr>
          <a:xfrm>
            <a:off x="5283250" y="3841900"/>
            <a:ext cx="2561400" cy="8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2100">
                <a:solidFill>
                  <a:schemeClr val="dk1"/>
                </a:solidFill>
              </a:rPr>
              <a:t>Result</a:t>
            </a:r>
            <a:endParaRPr sz="2100">
              <a:solidFill>
                <a:schemeClr val="dk1"/>
              </a:solidFill>
            </a:endParaRPr>
          </a:p>
        </p:txBody>
      </p:sp>
      <p:sp>
        <p:nvSpPr>
          <p:cNvPr id="623" name="Google Shape;623;p47"/>
          <p:cNvSpPr txBox="1"/>
          <p:nvPr/>
        </p:nvSpPr>
        <p:spPr>
          <a:xfrm>
            <a:off x="1454500" y="1377275"/>
            <a:ext cx="3050700" cy="15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rgbClr val="212121"/>
                </a:solidFill>
                <a:highlight>
                  <a:srgbClr val="FFFFFF"/>
                </a:highlight>
              </a:rPr>
              <a:t>find ranking list by number of API called in 2024-12-06 </a:t>
            </a:r>
            <a:endParaRPr sz="2700">
              <a:solidFill>
                <a:schemeClr val="dk1"/>
              </a:solidFill>
            </a:endParaRPr>
          </a:p>
        </p:txBody>
      </p:sp>
      <p:pic>
        <p:nvPicPr>
          <p:cNvPr id="624" name="Google Shape;624;p47"/>
          <p:cNvPicPr preferRelativeResize="0"/>
          <p:nvPr/>
        </p:nvPicPr>
        <p:blipFill>
          <a:blip r:embed="rId3">
            <a:alphaModFix/>
          </a:blip>
          <a:stretch>
            <a:fillRect/>
          </a:stretch>
        </p:blipFill>
        <p:spPr>
          <a:xfrm>
            <a:off x="4904225" y="946075"/>
            <a:ext cx="3578176" cy="2957675"/>
          </a:xfrm>
          <a:prstGeom prst="rect">
            <a:avLst/>
          </a:prstGeom>
          <a:noFill/>
          <a:ln>
            <a:noFill/>
          </a:ln>
        </p:spPr>
      </p:pic>
      <p:sp>
        <p:nvSpPr>
          <p:cNvPr id="625" name="Google Shape;625;p47"/>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9"/>
        <p:cNvGrpSpPr/>
        <p:nvPr/>
      </p:nvGrpSpPr>
      <p:grpSpPr>
        <a:xfrm>
          <a:off x="0" y="0"/>
          <a:ext cx="0" cy="0"/>
          <a:chOff x="0" y="0"/>
          <a:chExt cx="0" cy="0"/>
        </a:xfrm>
      </p:grpSpPr>
      <p:sp>
        <p:nvSpPr>
          <p:cNvPr id="630" name="Google Shape;630;p48"/>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2  &gt;&gt;</a:t>
            </a:r>
            <a:endParaRPr sz="1100">
              <a:solidFill>
                <a:srgbClr val="2B2929"/>
              </a:solidFill>
              <a:latin typeface="Arial"/>
              <a:ea typeface="Arial"/>
              <a:cs typeface="Arial"/>
              <a:sym typeface="Arial"/>
            </a:endParaRPr>
          </a:p>
        </p:txBody>
      </p:sp>
      <p:sp>
        <p:nvSpPr>
          <p:cNvPr id="631" name="Google Shape;631;p48"/>
          <p:cNvSpPr txBox="1"/>
          <p:nvPr/>
        </p:nvSpPr>
        <p:spPr>
          <a:xfrm>
            <a:off x="960523" y="143900"/>
            <a:ext cx="3375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What does our backend do? </a:t>
            </a:r>
            <a:endParaRPr sz="1100"/>
          </a:p>
        </p:txBody>
      </p:sp>
      <p:cxnSp>
        <p:nvCxnSpPr>
          <p:cNvPr id="632" name="Google Shape;632;p48"/>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633" name="Google Shape;633;p48"/>
          <p:cNvSpPr txBox="1"/>
          <p:nvPr/>
        </p:nvSpPr>
        <p:spPr>
          <a:xfrm>
            <a:off x="1276775" y="3792775"/>
            <a:ext cx="3272700" cy="8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100">
                <a:solidFill>
                  <a:schemeClr val="dk1"/>
                </a:solidFill>
              </a:rPr>
              <a:t>	Expected data</a:t>
            </a:r>
            <a:endParaRPr sz="2100">
              <a:solidFill>
                <a:schemeClr val="dk1"/>
              </a:solidFill>
            </a:endParaRPr>
          </a:p>
          <a:p>
            <a:pPr marL="0" lvl="0" indent="0" algn="l" rtl="0">
              <a:spcBef>
                <a:spcPts val="0"/>
              </a:spcBef>
              <a:spcAft>
                <a:spcPts val="0"/>
              </a:spcAft>
              <a:buNone/>
            </a:pPr>
            <a:r>
              <a:rPr lang="ko" sz="2100">
                <a:solidFill>
                  <a:schemeClr val="dk1"/>
                </a:solidFill>
              </a:rPr>
              <a:t>(for searching service)</a:t>
            </a:r>
            <a:endParaRPr sz="2100">
              <a:solidFill>
                <a:schemeClr val="dk1"/>
              </a:solidFill>
            </a:endParaRPr>
          </a:p>
        </p:txBody>
      </p:sp>
      <p:sp>
        <p:nvSpPr>
          <p:cNvPr id="634" name="Google Shape;634;p48"/>
          <p:cNvSpPr txBox="1"/>
          <p:nvPr/>
        </p:nvSpPr>
        <p:spPr>
          <a:xfrm>
            <a:off x="5283250" y="3841900"/>
            <a:ext cx="2561400" cy="8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2100">
                <a:solidFill>
                  <a:schemeClr val="dk1"/>
                </a:solidFill>
              </a:rPr>
              <a:t>Result</a:t>
            </a:r>
            <a:endParaRPr sz="2100">
              <a:solidFill>
                <a:schemeClr val="dk1"/>
              </a:solidFill>
            </a:endParaRPr>
          </a:p>
        </p:txBody>
      </p:sp>
      <p:pic>
        <p:nvPicPr>
          <p:cNvPr id="635" name="Google Shape;635;p48"/>
          <p:cNvPicPr preferRelativeResize="0"/>
          <p:nvPr/>
        </p:nvPicPr>
        <p:blipFill>
          <a:blip r:embed="rId3">
            <a:alphaModFix/>
          </a:blip>
          <a:stretch>
            <a:fillRect/>
          </a:stretch>
        </p:blipFill>
        <p:spPr>
          <a:xfrm>
            <a:off x="4991975" y="979099"/>
            <a:ext cx="3272649" cy="2737474"/>
          </a:xfrm>
          <a:prstGeom prst="rect">
            <a:avLst/>
          </a:prstGeom>
          <a:noFill/>
          <a:ln>
            <a:noFill/>
          </a:ln>
        </p:spPr>
      </p:pic>
      <p:sp>
        <p:nvSpPr>
          <p:cNvPr id="636" name="Google Shape;636;p48"/>
          <p:cNvSpPr txBox="1"/>
          <p:nvPr/>
        </p:nvSpPr>
        <p:spPr>
          <a:xfrm>
            <a:off x="1454500" y="1377275"/>
            <a:ext cx="3050700" cy="15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rgbClr val="212121"/>
                </a:solidFill>
                <a:highlight>
                  <a:srgbClr val="FFFFFF"/>
                </a:highlight>
              </a:rPr>
              <a:t>find data in 2024-12-06, which used more than 0 byte of memory, longer than 0ms execution time </a:t>
            </a:r>
            <a:endParaRPr sz="2700">
              <a:solidFill>
                <a:schemeClr val="dk1"/>
              </a:solidFill>
            </a:endParaRPr>
          </a:p>
        </p:txBody>
      </p:sp>
      <p:sp>
        <p:nvSpPr>
          <p:cNvPr id="637" name="Google Shape;637;p48"/>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1"/>
        <p:cNvGrpSpPr/>
        <p:nvPr/>
      </p:nvGrpSpPr>
      <p:grpSpPr>
        <a:xfrm>
          <a:off x="0" y="0"/>
          <a:ext cx="0" cy="0"/>
          <a:chOff x="0" y="0"/>
          <a:chExt cx="0" cy="0"/>
        </a:xfrm>
      </p:grpSpPr>
      <p:sp>
        <p:nvSpPr>
          <p:cNvPr id="642" name="Google Shape;642;p49"/>
          <p:cNvSpPr txBox="1"/>
          <p:nvPr/>
        </p:nvSpPr>
        <p:spPr>
          <a:xfrm>
            <a:off x="196846" y="140530"/>
            <a:ext cx="7638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643" name="Google Shape;643;p49"/>
          <p:cNvSpPr txBox="1"/>
          <p:nvPr/>
        </p:nvSpPr>
        <p:spPr>
          <a:xfrm>
            <a:off x="960558" y="143900"/>
            <a:ext cx="6193500" cy="300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1500" b="1">
                <a:solidFill>
                  <a:srgbClr val="2B2929"/>
                </a:solidFill>
              </a:rPr>
              <a:t>Backend - File Storage</a:t>
            </a:r>
            <a:endParaRPr sz="1500" b="1">
              <a:solidFill>
                <a:srgbClr val="2B2929"/>
              </a:solidFill>
            </a:endParaRPr>
          </a:p>
        </p:txBody>
      </p:sp>
      <p:cxnSp>
        <p:nvCxnSpPr>
          <p:cNvPr id="644" name="Google Shape;644;p49"/>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645" name="Google Shape;645;p49"/>
          <p:cNvSpPr/>
          <p:nvPr/>
        </p:nvSpPr>
        <p:spPr>
          <a:xfrm>
            <a:off x="3377618" y="1318621"/>
            <a:ext cx="5013300" cy="3105600"/>
          </a:xfrm>
          <a:prstGeom prst="rect">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646" name="Google Shape;646;p49"/>
          <p:cNvSpPr/>
          <p:nvPr/>
        </p:nvSpPr>
        <p:spPr>
          <a:xfrm>
            <a:off x="3595148" y="2602448"/>
            <a:ext cx="1977000" cy="17001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7" name="Google Shape;647;p49"/>
          <p:cNvSpPr/>
          <p:nvPr/>
        </p:nvSpPr>
        <p:spPr>
          <a:xfrm>
            <a:off x="6573104" y="3594532"/>
            <a:ext cx="1156200" cy="4173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8" name="Google Shape;648;p49"/>
          <p:cNvSpPr/>
          <p:nvPr/>
        </p:nvSpPr>
        <p:spPr>
          <a:xfrm>
            <a:off x="6573104" y="3028775"/>
            <a:ext cx="1156200" cy="4173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9" name="Google Shape;649;p49"/>
          <p:cNvSpPr/>
          <p:nvPr/>
        </p:nvSpPr>
        <p:spPr>
          <a:xfrm>
            <a:off x="4258733" y="3060298"/>
            <a:ext cx="749400" cy="2625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0" name="Google Shape;650;p49"/>
          <p:cNvSpPr/>
          <p:nvPr/>
        </p:nvSpPr>
        <p:spPr>
          <a:xfrm>
            <a:off x="4258733" y="2744249"/>
            <a:ext cx="749400" cy="2625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1" name="Google Shape;651;p49"/>
          <p:cNvSpPr/>
          <p:nvPr/>
        </p:nvSpPr>
        <p:spPr>
          <a:xfrm>
            <a:off x="3810100" y="1387125"/>
            <a:ext cx="1547100" cy="1180500"/>
          </a:xfrm>
          <a:prstGeom prst="ellipse">
            <a:avLst/>
          </a:prstGeom>
          <a:solidFill>
            <a:srgbClr val="D1CC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 sz="1700" b="1">
                <a:solidFill>
                  <a:srgbClr val="FFFFFF"/>
                </a:solidFill>
              </a:rPr>
              <a:t>Backend</a:t>
            </a:r>
            <a:endParaRPr sz="1700" b="1">
              <a:solidFill>
                <a:srgbClr val="FFFFFF"/>
              </a:solidFill>
            </a:endParaRPr>
          </a:p>
        </p:txBody>
      </p:sp>
      <p:sp>
        <p:nvSpPr>
          <p:cNvPr id="652" name="Google Shape;652;p49"/>
          <p:cNvSpPr/>
          <p:nvPr/>
        </p:nvSpPr>
        <p:spPr>
          <a:xfrm>
            <a:off x="6282386" y="1439250"/>
            <a:ext cx="1800600" cy="1419900"/>
          </a:xfrm>
          <a:prstGeom prst="ellipse">
            <a:avLst/>
          </a:prstGeom>
          <a:solidFill>
            <a:srgbClr val="F5D8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 sz="1700" b="1">
                <a:solidFill>
                  <a:srgbClr val="FFFFFF"/>
                </a:solidFill>
              </a:rPr>
              <a:t>Frontend</a:t>
            </a:r>
            <a:endParaRPr sz="1700" b="1">
              <a:solidFill>
                <a:srgbClr val="FFFFFF"/>
              </a:solidFill>
            </a:endParaRPr>
          </a:p>
        </p:txBody>
      </p:sp>
      <p:sp>
        <p:nvSpPr>
          <p:cNvPr id="653" name="Google Shape;653;p49"/>
          <p:cNvSpPr txBox="1"/>
          <p:nvPr/>
        </p:nvSpPr>
        <p:spPr>
          <a:xfrm>
            <a:off x="5726135" y="2540842"/>
            <a:ext cx="4890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400" b="1">
              <a:solidFill>
                <a:srgbClr val="FFFFFF"/>
              </a:solidFill>
              <a:latin typeface="Arial"/>
              <a:ea typeface="Arial"/>
              <a:cs typeface="Arial"/>
              <a:sym typeface="Arial"/>
            </a:endParaRPr>
          </a:p>
        </p:txBody>
      </p:sp>
      <p:sp>
        <p:nvSpPr>
          <p:cNvPr id="654" name="Google Shape;654;p49"/>
          <p:cNvSpPr/>
          <p:nvPr/>
        </p:nvSpPr>
        <p:spPr>
          <a:xfrm>
            <a:off x="1851578" y="1626001"/>
            <a:ext cx="1322100" cy="2805900"/>
          </a:xfrm>
          <a:prstGeom prst="roundRect">
            <a:avLst>
              <a:gd name="adj" fmla="val 22381"/>
            </a:avLst>
          </a:prstGeom>
          <a:solidFill>
            <a:srgbClr val="E8F0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655" name="Google Shape;655;p49"/>
          <p:cNvSpPr/>
          <p:nvPr/>
        </p:nvSpPr>
        <p:spPr>
          <a:xfrm>
            <a:off x="1972350" y="1199445"/>
            <a:ext cx="1075800" cy="358500"/>
          </a:xfrm>
          <a:prstGeom prst="roundRect">
            <a:avLst>
              <a:gd name="adj" fmla="val 16667"/>
            </a:avLst>
          </a:prstGeom>
          <a:solidFill>
            <a:srgbClr val="B6D7A8"/>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t>Actuator endpoint</a:t>
            </a:r>
            <a:endParaRPr sz="1000"/>
          </a:p>
        </p:txBody>
      </p:sp>
      <p:sp>
        <p:nvSpPr>
          <p:cNvPr id="656" name="Google Shape;656;p49"/>
          <p:cNvSpPr/>
          <p:nvPr/>
        </p:nvSpPr>
        <p:spPr>
          <a:xfrm>
            <a:off x="550850" y="1199461"/>
            <a:ext cx="1221600" cy="1046400"/>
          </a:xfrm>
          <a:prstGeom prst="ellipse">
            <a:avLst/>
          </a:prstGeom>
          <a:solidFill>
            <a:srgbClr val="6C9C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 sz="1600" b="1">
                <a:solidFill>
                  <a:srgbClr val="FFFFFF"/>
                </a:solidFill>
              </a:rPr>
              <a:t>user’s project</a:t>
            </a:r>
            <a:endParaRPr sz="1600" b="1">
              <a:solidFill>
                <a:srgbClr val="FFFFFF"/>
              </a:solidFill>
            </a:endParaRPr>
          </a:p>
        </p:txBody>
      </p:sp>
      <p:sp>
        <p:nvSpPr>
          <p:cNvPr id="657" name="Google Shape;657;p49"/>
          <p:cNvSpPr/>
          <p:nvPr/>
        </p:nvSpPr>
        <p:spPr>
          <a:xfrm>
            <a:off x="2135516" y="1918280"/>
            <a:ext cx="749400" cy="2625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900"/>
              <a:t>request 50</a:t>
            </a:r>
            <a:endParaRPr sz="900"/>
          </a:p>
        </p:txBody>
      </p:sp>
      <p:sp>
        <p:nvSpPr>
          <p:cNvPr id="658" name="Google Shape;658;p49"/>
          <p:cNvSpPr txBox="1"/>
          <p:nvPr/>
        </p:nvSpPr>
        <p:spPr>
          <a:xfrm>
            <a:off x="3785122" y="2744249"/>
            <a:ext cx="1391700" cy="7695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ko" sz="1100">
                <a:solidFill>
                  <a:srgbClr val="3F3F3F"/>
                </a:solidFill>
              </a:rPr>
              <a:t>sort data</a:t>
            </a:r>
            <a:endParaRPr sz="1100">
              <a:solidFill>
                <a:srgbClr val="3F3F3F"/>
              </a:solidFill>
            </a:endParaRPr>
          </a:p>
          <a:p>
            <a:pPr marL="457200" marR="0" lvl="0" indent="0" algn="l" rtl="0">
              <a:spcBef>
                <a:spcPts val="0"/>
              </a:spcBef>
              <a:spcAft>
                <a:spcPts val="0"/>
              </a:spcAft>
              <a:buNone/>
            </a:pPr>
            <a:endParaRPr sz="1100">
              <a:solidFill>
                <a:srgbClr val="3F3F3F"/>
              </a:solidFill>
            </a:endParaRPr>
          </a:p>
          <a:p>
            <a:pPr marL="457200" marR="0" lvl="0" indent="0" algn="l" rtl="0">
              <a:spcBef>
                <a:spcPts val="0"/>
              </a:spcBef>
              <a:spcAft>
                <a:spcPts val="0"/>
              </a:spcAft>
              <a:buNone/>
            </a:pPr>
            <a:r>
              <a:rPr lang="ko" sz="1100">
                <a:solidFill>
                  <a:srgbClr val="3F3F3F"/>
                </a:solidFill>
              </a:rPr>
              <a:t>filter data</a:t>
            </a:r>
            <a:endParaRPr sz="1100">
              <a:solidFill>
                <a:srgbClr val="3F3F3F"/>
              </a:solidFill>
            </a:endParaRPr>
          </a:p>
          <a:p>
            <a:pPr marL="914400" marR="0" lvl="0" indent="0" algn="l" rtl="0">
              <a:spcBef>
                <a:spcPts val="0"/>
              </a:spcBef>
              <a:spcAft>
                <a:spcPts val="0"/>
              </a:spcAft>
              <a:buNone/>
            </a:pPr>
            <a:endParaRPr sz="1100">
              <a:solidFill>
                <a:srgbClr val="3F3F3F"/>
              </a:solidFill>
            </a:endParaRPr>
          </a:p>
        </p:txBody>
      </p:sp>
      <p:sp>
        <p:nvSpPr>
          <p:cNvPr id="659" name="Google Shape;659;p49"/>
          <p:cNvSpPr txBox="1"/>
          <p:nvPr/>
        </p:nvSpPr>
        <p:spPr>
          <a:xfrm>
            <a:off x="6369094" y="3060291"/>
            <a:ext cx="1391700" cy="10620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ko" sz="900">
                <a:solidFill>
                  <a:srgbClr val="3F3F3F"/>
                </a:solidFill>
              </a:rPr>
              <a:t>ranking service</a:t>
            </a:r>
            <a:endParaRPr sz="900">
              <a:solidFill>
                <a:srgbClr val="3F3F3F"/>
              </a:solidFill>
            </a:endParaRPr>
          </a:p>
          <a:p>
            <a:pPr marL="457200" marR="0" lvl="0" indent="0" algn="l" rtl="0">
              <a:spcBef>
                <a:spcPts val="0"/>
              </a:spcBef>
              <a:spcAft>
                <a:spcPts val="0"/>
              </a:spcAft>
              <a:buNone/>
            </a:pPr>
            <a:endParaRPr sz="900">
              <a:solidFill>
                <a:srgbClr val="3F3F3F"/>
              </a:solidFill>
            </a:endParaRPr>
          </a:p>
          <a:p>
            <a:pPr marL="457200" marR="0" lvl="0" indent="0" algn="l" rtl="0">
              <a:spcBef>
                <a:spcPts val="0"/>
              </a:spcBef>
              <a:spcAft>
                <a:spcPts val="0"/>
              </a:spcAft>
              <a:buNone/>
            </a:pPr>
            <a:endParaRPr sz="900">
              <a:solidFill>
                <a:srgbClr val="3F3F3F"/>
              </a:solidFill>
            </a:endParaRPr>
          </a:p>
          <a:p>
            <a:pPr marL="457200" marR="0" lvl="0" indent="0" algn="l" rtl="0">
              <a:spcBef>
                <a:spcPts val="0"/>
              </a:spcBef>
              <a:spcAft>
                <a:spcPts val="0"/>
              </a:spcAft>
              <a:buNone/>
            </a:pPr>
            <a:r>
              <a:rPr lang="ko" sz="900">
                <a:solidFill>
                  <a:srgbClr val="3F3F3F"/>
                </a:solidFill>
              </a:rPr>
              <a:t>search(or filter) service</a:t>
            </a:r>
            <a:endParaRPr sz="900">
              <a:solidFill>
                <a:srgbClr val="3F3F3F"/>
              </a:solidFill>
            </a:endParaRPr>
          </a:p>
          <a:p>
            <a:pPr marL="914400" marR="0" lvl="0" indent="0" algn="l" rtl="0">
              <a:spcBef>
                <a:spcPts val="0"/>
              </a:spcBef>
              <a:spcAft>
                <a:spcPts val="0"/>
              </a:spcAft>
              <a:buNone/>
            </a:pPr>
            <a:endParaRPr sz="900">
              <a:solidFill>
                <a:srgbClr val="3F3F3F"/>
              </a:solidFill>
            </a:endParaRPr>
          </a:p>
        </p:txBody>
      </p:sp>
      <p:sp>
        <p:nvSpPr>
          <p:cNvPr id="660" name="Google Shape;660;p49"/>
          <p:cNvSpPr/>
          <p:nvPr/>
        </p:nvSpPr>
        <p:spPr>
          <a:xfrm>
            <a:off x="2135516" y="2278493"/>
            <a:ext cx="749400" cy="2625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900"/>
              <a:t>request 51</a:t>
            </a:r>
            <a:endParaRPr sz="900"/>
          </a:p>
        </p:txBody>
      </p:sp>
      <p:sp>
        <p:nvSpPr>
          <p:cNvPr id="661" name="Google Shape;661;p49"/>
          <p:cNvSpPr/>
          <p:nvPr/>
        </p:nvSpPr>
        <p:spPr>
          <a:xfrm>
            <a:off x="2135516" y="3839447"/>
            <a:ext cx="749400" cy="2625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900"/>
              <a:t>request 60</a:t>
            </a:r>
            <a:endParaRPr sz="900"/>
          </a:p>
        </p:txBody>
      </p:sp>
      <p:sp>
        <p:nvSpPr>
          <p:cNvPr id="662" name="Google Shape;662;p49"/>
          <p:cNvSpPr/>
          <p:nvPr/>
        </p:nvSpPr>
        <p:spPr>
          <a:xfrm>
            <a:off x="2135516" y="2643704"/>
            <a:ext cx="749400" cy="262500"/>
          </a:xfrm>
          <a:prstGeom prst="roundRect">
            <a:avLst>
              <a:gd name="adj" fmla="val 16667"/>
            </a:avLst>
          </a:prstGeom>
          <a:solidFill>
            <a:srgbClr val="F5D8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900"/>
              <a:t>request 52</a:t>
            </a:r>
            <a:endParaRPr sz="900"/>
          </a:p>
        </p:txBody>
      </p:sp>
      <p:sp>
        <p:nvSpPr>
          <p:cNvPr id="663" name="Google Shape;663;p49"/>
          <p:cNvSpPr/>
          <p:nvPr/>
        </p:nvSpPr>
        <p:spPr>
          <a:xfrm>
            <a:off x="2435022" y="3211385"/>
            <a:ext cx="98700" cy="91500"/>
          </a:xfrm>
          <a:prstGeom prst="flowChartConnector">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4" name="Google Shape;664;p49"/>
          <p:cNvSpPr/>
          <p:nvPr/>
        </p:nvSpPr>
        <p:spPr>
          <a:xfrm>
            <a:off x="2435022" y="3392652"/>
            <a:ext cx="98700" cy="91500"/>
          </a:xfrm>
          <a:prstGeom prst="flowChartConnector">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5" name="Google Shape;665;p49"/>
          <p:cNvSpPr/>
          <p:nvPr/>
        </p:nvSpPr>
        <p:spPr>
          <a:xfrm>
            <a:off x="2435022" y="3550758"/>
            <a:ext cx="98700" cy="91500"/>
          </a:xfrm>
          <a:prstGeom prst="flowChartConnector">
            <a:avLst/>
          </a:prstGeom>
          <a:solidFill>
            <a:srgbClr val="00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6" name="Google Shape;666;p49"/>
          <p:cNvSpPr/>
          <p:nvPr/>
        </p:nvSpPr>
        <p:spPr>
          <a:xfrm>
            <a:off x="5432848" y="1176751"/>
            <a:ext cx="1075800" cy="262500"/>
          </a:xfrm>
          <a:prstGeom prst="roundRect">
            <a:avLst>
              <a:gd name="adj" fmla="val 16667"/>
            </a:avLst>
          </a:prstGeom>
          <a:solidFill>
            <a:srgbClr val="B6D7A8"/>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600" b="1"/>
              <a:t>Our tool</a:t>
            </a:r>
            <a:endParaRPr sz="1600" b="1"/>
          </a:p>
        </p:txBody>
      </p:sp>
      <p:sp>
        <p:nvSpPr>
          <p:cNvPr id="667" name="Google Shape;667;p49"/>
          <p:cNvSpPr txBox="1"/>
          <p:nvPr/>
        </p:nvSpPr>
        <p:spPr>
          <a:xfrm>
            <a:off x="4162752" y="3291404"/>
            <a:ext cx="1391700" cy="4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800">
                <a:solidFill>
                  <a:srgbClr val="000000"/>
                </a:solidFill>
              </a:rPr>
              <a:t>save as file</a:t>
            </a:r>
            <a:endParaRPr sz="2800">
              <a:solidFill>
                <a:srgbClr val="000000"/>
              </a:solidFill>
            </a:endParaRPr>
          </a:p>
        </p:txBody>
      </p:sp>
      <p:sp>
        <p:nvSpPr>
          <p:cNvPr id="668" name="Google Shape;668;p49"/>
          <p:cNvSpPr txBox="1"/>
          <p:nvPr/>
        </p:nvSpPr>
        <p:spPr>
          <a:xfrm>
            <a:off x="7634176" y="4764676"/>
            <a:ext cx="1547100" cy="44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000000"/>
              </a:solidFill>
            </a:endParaRPr>
          </a:p>
        </p:txBody>
      </p:sp>
      <p:cxnSp>
        <p:nvCxnSpPr>
          <p:cNvPr id="669" name="Google Shape;669;p49"/>
          <p:cNvCxnSpPr>
            <a:stCxn id="654" idx="3"/>
          </p:cNvCxnSpPr>
          <p:nvPr/>
        </p:nvCxnSpPr>
        <p:spPr>
          <a:xfrm>
            <a:off x="3173678" y="3028951"/>
            <a:ext cx="872700" cy="4443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49"/>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4"/>
        <p:cNvGrpSpPr/>
        <p:nvPr/>
      </p:nvGrpSpPr>
      <p:grpSpPr>
        <a:xfrm>
          <a:off x="0" y="0"/>
          <a:ext cx="0" cy="0"/>
          <a:chOff x="0" y="0"/>
          <a:chExt cx="0" cy="0"/>
        </a:xfrm>
      </p:grpSpPr>
      <p:sp>
        <p:nvSpPr>
          <p:cNvPr id="675" name="Google Shape;675;p50"/>
          <p:cNvSpPr txBox="1"/>
          <p:nvPr/>
        </p:nvSpPr>
        <p:spPr>
          <a:xfrm>
            <a:off x="196846" y="140530"/>
            <a:ext cx="7638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676" name="Google Shape;676;p50"/>
          <p:cNvSpPr txBox="1"/>
          <p:nvPr/>
        </p:nvSpPr>
        <p:spPr>
          <a:xfrm>
            <a:off x="960558" y="143900"/>
            <a:ext cx="6193500" cy="300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1500" b="1">
                <a:solidFill>
                  <a:srgbClr val="2B2929"/>
                </a:solidFill>
              </a:rPr>
              <a:t>Backend - Sort Algorithm</a:t>
            </a:r>
            <a:endParaRPr sz="1500" b="1">
              <a:solidFill>
                <a:srgbClr val="2B2929"/>
              </a:solidFill>
            </a:endParaRPr>
          </a:p>
        </p:txBody>
      </p:sp>
      <p:sp>
        <p:nvSpPr>
          <p:cNvPr id="677" name="Google Shape;677;p50"/>
          <p:cNvSpPr txBox="1"/>
          <p:nvPr/>
        </p:nvSpPr>
        <p:spPr>
          <a:xfrm>
            <a:off x="1273180" y="3623225"/>
            <a:ext cx="23295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a:solidFill>
                  <a:schemeClr val="lt1"/>
                </a:solidFill>
              </a:rPr>
              <a:t>Expected output</a:t>
            </a:r>
            <a:endParaRPr sz="1100"/>
          </a:p>
        </p:txBody>
      </p:sp>
      <p:cxnSp>
        <p:nvCxnSpPr>
          <p:cNvPr id="678" name="Google Shape;678;p50"/>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679" name="Google Shape;679;p50"/>
          <p:cNvSpPr txBox="1"/>
          <p:nvPr/>
        </p:nvSpPr>
        <p:spPr>
          <a:xfrm>
            <a:off x="-980500" y="3717525"/>
            <a:ext cx="10666500" cy="25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900">
                <a:solidFill>
                  <a:schemeClr val="dk1"/>
                </a:solidFill>
              </a:rPr>
              <a:t>Timsort: O(nlogn) </a:t>
            </a:r>
            <a:endParaRPr sz="1900">
              <a:solidFill>
                <a:schemeClr val="dk1"/>
              </a:solidFill>
            </a:endParaRPr>
          </a:p>
          <a:p>
            <a:pPr marL="0" lvl="0" indent="0" algn="ctr" rtl="0">
              <a:spcBef>
                <a:spcPts val="0"/>
              </a:spcBef>
              <a:spcAft>
                <a:spcPts val="0"/>
              </a:spcAft>
              <a:buNone/>
            </a:pPr>
            <a:r>
              <a:rPr lang="ko" sz="1900">
                <a:solidFill>
                  <a:schemeClr val="dk1"/>
                </a:solidFill>
              </a:rPr>
              <a:t>-&gt; merge sort + insertion sort </a:t>
            </a:r>
            <a:endParaRPr sz="1900">
              <a:solidFill>
                <a:schemeClr val="dk1"/>
              </a:solidFill>
            </a:endParaRPr>
          </a:p>
        </p:txBody>
      </p:sp>
      <p:pic>
        <p:nvPicPr>
          <p:cNvPr id="680" name="Google Shape;680;p50"/>
          <p:cNvPicPr preferRelativeResize="0"/>
          <p:nvPr/>
        </p:nvPicPr>
        <p:blipFill>
          <a:blip r:embed="rId3">
            <a:alphaModFix/>
          </a:blip>
          <a:stretch>
            <a:fillRect/>
          </a:stretch>
        </p:blipFill>
        <p:spPr>
          <a:xfrm>
            <a:off x="1903463" y="1882388"/>
            <a:ext cx="4898563" cy="1395512"/>
          </a:xfrm>
          <a:prstGeom prst="rect">
            <a:avLst/>
          </a:prstGeom>
          <a:noFill/>
          <a:ln>
            <a:noFill/>
          </a:ln>
        </p:spPr>
      </p:pic>
      <p:sp>
        <p:nvSpPr>
          <p:cNvPr id="681" name="Google Shape;681;p50"/>
          <p:cNvSpPr txBox="1"/>
          <p:nvPr/>
        </p:nvSpPr>
        <p:spPr>
          <a:xfrm>
            <a:off x="1996225" y="951125"/>
            <a:ext cx="2946300" cy="10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rgbClr val="000000"/>
                </a:solidFill>
              </a:rPr>
              <a:t>Ranking Api</a:t>
            </a:r>
            <a:endParaRPr sz="1900">
              <a:solidFill>
                <a:srgbClr val="000000"/>
              </a:solidFill>
            </a:endParaRPr>
          </a:p>
        </p:txBody>
      </p:sp>
      <p:sp>
        <p:nvSpPr>
          <p:cNvPr id="682" name="Google Shape;682;p50"/>
          <p:cNvSpPr txBox="1"/>
          <p:nvPr/>
        </p:nvSpPr>
        <p:spPr>
          <a:xfrm>
            <a:off x="5007225" y="965763"/>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900">
                <a:solidFill>
                  <a:srgbClr val="FF0000"/>
                </a:solidFill>
              </a:rPr>
              <a:t>Need SORT</a:t>
            </a:r>
            <a:endParaRPr sz="1900"/>
          </a:p>
        </p:txBody>
      </p:sp>
      <p:cxnSp>
        <p:nvCxnSpPr>
          <p:cNvPr id="683" name="Google Shape;683;p50"/>
          <p:cNvCxnSpPr/>
          <p:nvPr/>
        </p:nvCxnSpPr>
        <p:spPr>
          <a:xfrm>
            <a:off x="3869525" y="1199613"/>
            <a:ext cx="339600" cy="9300"/>
          </a:xfrm>
          <a:prstGeom prst="straightConnector1">
            <a:avLst/>
          </a:prstGeom>
          <a:noFill/>
          <a:ln w="76200" cap="flat" cmpd="sng">
            <a:solidFill>
              <a:srgbClr val="44546A"/>
            </a:solidFill>
            <a:prstDash val="solid"/>
            <a:round/>
            <a:headEnd type="none" w="med" len="med"/>
            <a:tailEnd type="triangle" w="med" len="med"/>
          </a:ln>
        </p:spPr>
      </p:cxnSp>
      <p:sp>
        <p:nvSpPr>
          <p:cNvPr id="684" name="Google Shape;684;p50"/>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51" descr="침대, 자연, 다크, 모래언덕이(가) 표시된 사진&#10;&#10;자동 생성된 설명"/>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90" name="Google Shape;690;p51"/>
          <p:cNvSpPr txBox="1"/>
          <p:nvPr/>
        </p:nvSpPr>
        <p:spPr>
          <a:xfrm>
            <a:off x="2286000" y="3134239"/>
            <a:ext cx="4572000" cy="1177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7200" b="1">
                <a:solidFill>
                  <a:schemeClr val="lt1"/>
                </a:solidFill>
              </a:rPr>
              <a:t>Demo</a:t>
            </a:r>
            <a:endParaRPr sz="7200" b="1">
              <a:solidFill>
                <a:schemeClr val="lt1"/>
              </a:solidFill>
              <a:latin typeface="Arial"/>
              <a:ea typeface="Arial"/>
              <a:cs typeface="Arial"/>
              <a:sym typeface="Arial"/>
            </a:endParaRPr>
          </a:p>
        </p:txBody>
      </p:sp>
      <p:sp>
        <p:nvSpPr>
          <p:cNvPr id="691" name="Google Shape;691;p51"/>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chemeClr val="lt1"/>
                </a:solidFill>
                <a:latin typeface="Arial"/>
                <a:ea typeface="Arial"/>
                <a:cs typeface="Arial"/>
                <a:sym typeface="Arial"/>
              </a:rPr>
              <a:t>ⓒSaebyeol Yu. Saebyeol’s PowerPoint</a:t>
            </a:r>
            <a:endParaRPr sz="70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2"/>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Capstone Demo">
            <a:hlinkClick r:id="" action="ppaction://media"/>
            <a:extLst>
              <a:ext uri="{FF2B5EF4-FFF2-40B4-BE49-F238E27FC236}">
                <a16:creationId xmlns:a16="http://schemas.microsoft.com/office/drawing/2014/main" id="{2A465518-85EC-CC87-FE8B-4B5FA92FCA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8390" y="624668"/>
            <a:ext cx="7107219" cy="3894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1B1B"/>
        </a:solidFill>
        <a:effectLst/>
      </p:bgPr>
    </p:bg>
    <p:spTree>
      <p:nvGrpSpPr>
        <p:cNvPr id="1" name="Shape 700"/>
        <p:cNvGrpSpPr/>
        <p:nvPr/>
      </p:nvGrpSpPr>
      <p:grpSpPr>
        <a:xfrm>
          <a:off x="0" y="0"/>
          <a:ext cx="0" cy="0"/>
          <a:chOff x="0" y="0"/>
          <a:chExt cx="0" cy="0"/>
        </a:xfrm>
      </p:grpSpPr>
      <p:pic>
        <p:nvPicPr>
          <p:cNvPr id="701" name="Google Shape;701;p53" descr="화이트이(가) 표시된 사진&#10;&#10;자동 생성된 설명"/>
          <p:cNvPicPr preferRelativeResize="0"/>
          <p:nvPr/>
        </p:nvPicPr>
        <p:blipFill rotWithShape="1">
          <a:blip r:embed="rId3">
            <a:alphaModFix/>
          </a:blip>
          <a:srcRect/>
          <a:stretch/>
        </p:blipFill>
        <p:spPr>
          <a:xfrm>
            <a:off x="4558295" y="0"/>
            <a:ext cx="4585706" cy="5143500"/>
          </a:xfrm>
          <a:prstGeom prst="rect">
            <a:avLst/>
          </a:prstGeom>
          <a:noFill/>
          <a:ln>
            <a:noFill/>
          </a:ln>
        </p:spPr>
      </p:pic>
      <p:cxnSp>
        <p:nvCxnSpPr>
          <p:cNvPr id="702" name="Google Shape;702;p53"/>
          <p:cNvCxnSpPr/>
          <p:nvPr/>
        </p:nvCxnSpPr>
        <p:spPr>
          <a:xfrm>
            <a:off x="553453" y="1927767"/>
            <a:ext cx="4018547" cy="0"/>
          </a:xfrm>
          <a:prstGeom prst="straightConnector1">
            <a:avLst/>
          </a:prstGeom>
          <a:noFill/>
          <a:ln w="190500" cap="flat" cmpd="sng">
            <a:solidFill>
              <a:schemeClr val="lt1"/>
            </a:solidFill>
            <a:prstDash val="solid"/>
            <a:miter lim="800000"/>
            <a:headEnd type="none" w="sm" len="sm"/>
            <a:tailEnd type="none" w="sm" len="sm"/>
          </a:ln>
        </p:spPr>
      </p:cxnSp>
      <p:sp>
        <p:nvSpPr>
          <p:cNvPr id="703" name="Google Shape;703;p53"/>
          <p:cNvSpPr txBox="1"/>
          <p:nvPr/>
        </p:nvSpPr>
        <p:spPr>
          <a:xfrm>
            <a:off x="553453" y="2103988"/>
            <a:ext cx="780503"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1">
                <a:solidFill>
                  <a:schemeClr val="lt1"/>
                </a:solidFill>
                <a:latin typeface="Arial"/>
                <a:ea typeface="Arial"/>
                <a:cs typeface="Arial"/>
                <a:sym typeface="Arial"/>
              </a:rPr>
              <a:t>Part 3</a:t>
            </a:r>
            <a:endParaRPr sz="1800" b="1">
              <a:solidFill>
                <a:schemeClr val="lt1"/>
              </a:solidFill>
              <a:latin typeface="Arial"/>
              <a:ea typeface="Arial"/>
              <a:cs typeface="Arial"/>
              <a:sym typeface="Arial"/>
            </a:endParaRPr>
          </a:p>
        </p:txBody>
      </p:sp>
      <p:sp>
        <p:nvSpPr>
          <p:cNvPr id="704" name="Google Shape;704;p53"/>
          <p:cNvSpPr txBox="1"/>
          <p:nvPr/>
        </p:nvSpPr>
        <p:spPr>
          <a:xfrm>
            <a:off x="1301495" y="2103988"/>
            <a:ext cx="20718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lt1"/>
                </a:solidFill>
              </a:rPr>
              <a:t>Challenges</a:t>
            </a:r>
            <a:endParaRPr sz="1100"/>
          </a:p>
        </p:txBody>
      </p:sp>
      <p:sp>
        <p:nvSpPr>
          <p:cNvPr id="705" name="Google Shape;705;p53"/>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chemeClr val="lt1"/>
                </a:solidFill>
                <a:latin typeface="Arial"/>
                <a:ea typeface="Arial"/>
                <a:cs typeface="Arial"/>
                <a:sym typeface="Arial"/>
              </a:rPr>
              <a:t>ⓒSaebyeol Yu. Saebyeol’s PowerPoint</a:t>
            </a:r>
            <a:endParaRPr sz="7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9"/>
        <p:cNvGrpSpPr/>
        <p:nvPr/>
      </p:nvGrpSpPr>
      <p:grpSpPr>
        <a:xfrm>
          <a:off x="0" y="0"/>
          <a:ext cx="0" cy="0"/>
          <a:chOff x="0" y="0"/>
          <a:chExt cx="0" cy="0"/>
        </a:xfrm>
      </p:grpSpPr>
      <p:sp>
        <p:nvSpPr>
          <p:cNvPr id="710" name="Google Shape;710;p54"/>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11" name="Google Shape;711;p54"/>
          <p:cNvSpPr txBox="1"/>
          <p:nvPr/>
        </p:nvSpPr>
        <p:spPr>
          <a:xfrm>
            <a:off x="960523" y="143900"/>
            <a:ext cx="3375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Frontend - pagination</a:t>
            </a:r>
            <a:endParaRPr sz="1100"/>
          </a:p>
        </p:txBody>
      </p:sp>
      <p:cxnSp>
        <p:nvCxnSpPr>
          <p:cNvPr id="712" name="Google Shape;712;p54"/>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713" name="Google Shape;713;p54"/>
          <p:cNvSpPr/>
          <p:nvPr/>
        </p:nvSpPr>
        <p:spPr>
          <a:xfrm>
            <a:off x="1193765" y="1424090"/>
            <a:ext cx="2672700" cy="2672700"/>
          </a:xfrm>
          <a:prstGeom prst="ellipse">
            <a:avLst/>
          </a:prstGeom>
          <a:solidFill>
            <a:srgbClr val="B5B5B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4" name="Google Shape;714;p54"/>
          <p:cNvSpPr/>
          <p:nvPr/>
        </p:nvSpPr>
        <p:spPr>
          <a:xfrm>
            <a:off x="5277677" y="1424090"/>
            <a:ext cx="2672700" cy="26727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715" name="Google Shape;715;p54"/>
          <p:cNvCxnSpPr/>
          <p:nvPr/>
        </p:nvCxnSpPr>
        <p:spPr>
          <a:xfrm>
            <a:off x="4114801" y="2408663"/>
            <a:ext cx="920100" cy="0"/>
          </a:xfrm>
          <a:prstGeom prst="straightConnector1">
            <a:avLst/>
          </a:prstGeom>
          <a:noFill/>
          <a:ln w="38100" cap="flat" cmpd="sng">
            <a:solidFill>
              <a:srgbClr val="474745"/>
            </a:solidFill>
            <a:prstDash val="solid"/>
            <a:miter lim="800000"/>
            <a:headEnd type="none" w="sm" len="sm"/>
            <a:tailEnd type="triangle" w="med" len="med"/>
          </a:ln>
        </p:spPr>
      </p:cxnSp>
      <p:cxnSp>
        <p:nvCxnSpPr>
          <p:cNvPr id="716" name="Google Shape;716;p54"/>
          <p:cNvCxnSpPr/>
          <p:nvPr/>
        </p:nvCxnSpPr>
        <p:spPr>
          <a:xfrm rot="10800000">
            <a:off x="4114676" y="3208763"/>
            <a:ext cx="920100" cy="0"/>
          </a:xfrm>
          <a:prstGeom prst="straightConnector1">
            <a:avLst/>
          </a:prstGeom>
          <a:noFill/>
          <a:ln w="38100" cap="flat" cmpd="sng">
            <a:solidFill>
              <a:srgbClr val="474745"/>
            </a:solidFill>
            <a:prstDash val="solid"/>
            <a:miter lim="800000"/>
            <a:headEnd type="none" w="sm" len="sm"/>
            <a:tailEnd type="triangle" w="med" len="med"/>
          </a:ln>
        </p:spPr>
      </p:cxnSp>
      <p:sp>
        <p:nvSpPr>
          <p:cNvPr id="717" name="Google Shape;717;p54"/>
          <p:cNvSpPr txBox="1"/>
          <p:nvPr/>
        </p:nvSpPr>
        <p:spPr>
          <a:xfrm>
            <a:off x="1631315" y="2587354"/>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sp>
        <p:nvSpPr>
          <p:cNvPr id="718" name="Google Shape;718;p54"/>
          <p:cNvSpPr txBox="1"/>
          <p:nvPr/>
        </p:nvSpPr>
        <p:spPr>
          <a:xfrm>
            <a:off x="5715156" y="2587269"/>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Frontend</a:t>
            </a:r>
            <a:endParaRPr sz="1100"/>
          </a:p>
        </p:txBody>
      </p:sp>
      <p:sp>
        <p:nvSpPr>
          <p:cNvPr id="719" name="Google Shape;719;p54"/>
          <p:cNvSpPr txBox="1"/>
          <p:nvPr/>
        </p:nvSpPr>
        <p:spPr>
          <a:xfrm>
            <a:off x="3614700" y="3413200"/>
            <a:ext cx="20265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chemeClr val="dk1"/>
                </a:solidFill>
              </a:rPr>
              <a:t>request : 10000 data</a:t>
            </a:r>
            <a:endParaRPr sz="600">
              <a:solidFill>
                <a:schemeClr val="dk1"/>
              </a:solidFill>
            </a:endParaRPr>
          </a:p>
        </p:txBody>
      </p:sp>
      <p:sp>
        <p:nvSpPr>
          <p:cNvPr id="720" name="Google Shape;720;p54"/>
          <p:cNvSpPr txBox="1"/>
          <p:nvPr/>
        </p:nvSpPr>
        <p:spPr>
          <a:xfrm>
            <a:off x="3558750" y="1670313"/>
            <a:ext cx="20265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chemeClr val="dk1"/>
                </a:solidFill>
              </a:rPr>
              <a:t>response: 10000 data</a:t>
            </a:r>
            <a:endParaRPr sz="600">
              <a:solidFill>
                <a:schemeClr val="dk1"/>
              </a:solidFill>
            </a:endParaRPr>
          </a:p>
        </p:txBody>
      </p:sp>
      <p:sp>
        <p:nvSpPr>
          <p:cNvPr id="721" name="Google Shape;721;p54"/>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B1B"/>
        </a:solidFill>
        <a:effectLst/>
      </p:bgPr>
    </p:bg>
    <p:spTree>
      <p:nvGrpSpPr>
        <p:cNvPr id="1" name="Shape 386"/>
        <p:cNvGrpSpPr/>
        <p:nvPr/>
      </p:nvGrpSpPr>
      <p:grpSpPr>
        <a:xfrm>
          <a:off x="0" y="0"/>
          <a:ext cx="0" cy="0"/>
          <a:chOff x="0" y="0"/>
          <a:chExt cx="0" cy="0"/>
        </a:xfrm>
      </p:grpSpPr>
      <p:pic>
        <p:nvPicPr>
          <p:cNvPr id="387" name="Google Shape;387;p28" descr="텍스트, 돌이(가) 표시된 사진&#10;&#10;자동 생성된 설명"/>
          <p:cNvPicPr preferRelativeResize="0"/>
          <p:nvPr/>
        </p:nvPicPr>
        <p:blipFill rotWithShape="1">
          <a:blip r:embed="rId3">
            <a:alphaModFix/>
          </a:blip>
          <a:srcRect/>
          <a:stretch/>
        </p:blipFill>
        <p:spPr>
          <a:xfrm>
            <a:off x="4585706" y="-1"/>
            <a:ext cx="4558294" cy="5143502"/>
          </a:xfrm>
          <a:prstGeom prst="rect">
            <a:avLst/>
          </a:prstGeom>
          <a:noFill/>
          <a:ln>
            <a:noFill/>
          </a:ln>
        </p:spPr>
      </p:pic>
      <p:cxnSp>
        <p:nvCxnSpPr>
          <p:cNvPr id="388" name="Google Shape;388;p28"/>
          <p:cNvCxnSpPr/>
          <p:nvPr/>
        </p:nvCxnSpPr>
        <p:spPr>
          <a:xfrm>
            <a:off x="553453" y="1927767"/>
            <a:ext cx="4018547" cy="0"/>
          </a:xfrm>
          <a:prstGeom prst="straightConnector1">
            <a:avLst/>
          </a:prstGeom>
          <a:noFill/>
          <a:ln w="190500" cap="flat" cmpd="sng">
            <a:solidFill>
              <a:schemeClr val="lt1"/>
            </a:solidFill>
            <a:prstDash val="solid"/>
            <a:miter lim="800000"/>
            <a:headEnd type="none" w="sm" len="sm"/>
            <a:tailEnd type="none" w="sm" len="sm"/>
          </a:ln>
        </p:spPr>
      </p:cxnSp>
      <p:sp>
        <p:nvSpPr>
          <p:cNvPr id="389" name="Google Shape;389;p28"/>
          <p:cNvSpPr txBox="1"/>
          <p:nvPr/>
        </p:nvSpPr>
        <p:spPr>
          <a:xfrm>
            <a:off x="553453" y="2103988"/>
            <a:ext cx="748042"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1">
                <a:solidFill>
                  <a:schemeClr val="lt1"/>
                </a:solidFill>
                <a:latin typeface="Arial"/>
                <a:ea typeface="Arial"/>
                <a:cs typeface="Arial"/>
                <a:sym typeface="Arial"/>
              </a:rPr>
              <a:t>Part 1</a:t>
            </a:r>
            <a:endParaRPr sz="1800" b="1">
              <a:solidFill>
                <a:schemeClr val="lt1"/>
              </a:solidFill>
              <a:latin typeface="Arial"/>
              <a:ea typeface="Arial"/>
              <a:cs typeface="Arial"/>
              <a:sym typeface="Arial"/>
            </a:endParaRPr>
          </a:p>
        </p:txBody>
      </p:sp>
      <p:sp>
        <p:nvSpPr>
          <p:cNvPr id="390" name="Google Shape;390;p28"/>
          <p:cNvSpPr txBox="1"/>
          <p:nvPr/>
        </p:nvSpPr>
        <p:spPr>
          <a:xfrm>
            <a:off x="1301495" y="2103988"/>
            <a:ext cx="20718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lt1"/>
                </a:solidFill>
              </a:rPr>
              <a:t>Motivation</a:t>
            </a:r>
            <a:endParaRPr sz="1100"/>
          </a:p>
        </p:txBody>
      </p:sp>
      <p:sp>
        <p:nvSpPr>
          <p:cNvPr id="391" name="Google Shape;391;p28"/>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rgbClr val="2B2929"/>
                </a:solidFill>
                <a:latin typeface="Arial"/>
                <a:ea typeface="Arial"/>
                <a:cs typeface="Arial"/>
                <a:sym typeface="Arial"/>
              </a:rPr>
              <a:t>ⓒSaebyeol Yu. Saebyeol’s PowerPoint</a:t>
            </a:r>
            <a:endParaRPr sz="700">
              <a:solidFill>
                <a:srgbClr val="2B292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5"/>
        <p:cNvGrpSpPr/>
        <p:nvPr/>
      </p:nvGrpSpPr>
      <p:grpSpPr>
        <a:xfrm>
          <a:off x="0" y="0"/>
          <a:ext cx="0" cy="0"/>
          <a:chOff x="0" y="0"/>
          <a:chExt cx="0" cy="0"/>
        </a:xfrm>
      </p:grpSpPr>
      <p:sp>
        <p:nvSpPr>
          <p:cNvPr id="726" name="Google Shape;726;p55"/>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27" name="Google Shape;727;p55"/>
          <p:cNvSpPr txBox="1"/>
          <p:nvPr/>
        </p:nvSpPr>
        <p:spPr>
          <a:xfrm>
            <a:off x="960523" y="143900"/>
            <a:ext cx="3375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Frontend - pagination</a:t>
            </a:r>
            <a:endParaRPr sz="1100"/>
          </a:p>
        </p:txBody>
      </p:sp>
      <p:cxnSp>
        <p:nvCxnSpPr>
          <p:cNvPr id="728" name="Google Shape;728;p55"/>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729" name="Google Shape;729;p55"/>
          <p:cNvSpPr txBox="1"/>
          <p:nvPr/>
        </p:nvSpPr>
        <p:spPr>
          <a:xfrm>
            <a:off x="1631315" y="2587354"/>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pic>
        <p:nvPicPr>
          <p:cNvPr id="730" name="Google Shape;730;p55"/>
          <p:cNvPicPr preferRelativeResize="0"/>
          <p:nvPr/>
        </p:nvPicPr>
        <p:blipFill>
          <a:blip r:embed="rId3">
            <a:alphaModFix/>
          </a:blip>
          <a:stretch>
            <a:fillRect/>
          </a:stretch>
        </p:blipFill>
        <p:spPr>
          <a:xfrm>
            <a:off x="1647825" y="1350750"/>
            <a:ext cx="5848350" cy="2819400"/>
          </a:xfrm>
          <a:prstGeom prst="rect">
            <a:avLst/>
          </a:prstGeom>
          <a:noFill/>
          <a:ln>
            <a:noFill/>
          </a:ln>
        </p:spPr>
      </p:pic>
      <p:sp>
        <p:nvSpPr>
          <p:cNvPr id="731" name="Google Shape;731;p55"/>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5"/>
        <p:cNvGrpSpPr/>
        <p:nvPr/>
      </p:nvGrpSpPr>
      <p:grpSpPr>
        <a:xfrm>
          <a:off x="0" y="0"/>
          <a:ext cx="0" cy="0"/>
          <a:chOff x="0" y="0"/>
          <a:chExt cx="0" cy="0"/>
        </a:xfrm>
      </p:grpSpPr>
      <p:sp>
        <p:nvSpPr>
          <p:cNvPr id="736" name="Google Shape;736;p56"/>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37" name="Google Shape;737;p56"/>
          <p:cNvSpPr txBox="1"/>
          <p:nvPr/>
        </p:nvSpPr>
        <p:spPr>
          <a:xfrm>
            <a:off x="960523" y="143900"/>
            <a:ext cx="33750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Frontend - pagination</a:t>
            </a:r>
            <a:endParaRPr sz="1100"/>
          </a:p>
        </p:txBody>
      </p:sp>
      <p:cxnSp>
        <p:nvCxnSpPr>
          <p:cNvPr id="738" name="Google Shape;738;p56"/>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739" name="Google Shape;739;p56"/>
          <p:cNvSpPr/>
          <p:nvPr/>
        </p:nvSpPr>
        <p:spPr>
          <a:xfrm>
            <a:off x="1193765" y="1424090"/>
            <a:ext cx="2672700" cy="2672700"/>
          </a:xfrm>
          <a:prstGeom prst="ellipse">
            <a:avLst/>
          </a:prstGeom>
          <a:solidFill>
            <a:srgbClr val="B5B5B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40" name="Google Shape;740;p56"/>
          <p:cNvSpPr/>
          <p:nvPr/>
        </p:nvSpPr>
        <p:spPr>
          <a:xfrm>
            <a:off x="5277677" y="1424090"/>
            <a:ext cx="2672700" cy="26727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741" name="Google Shape;741;p56"/>
          <p:cNvCxnSpPr/>
          <p:nvPr/>
        </p:nvCxnSpPr>
        <p:spPr>
          <a:xfrm>
            <a:off x="4114801" y="2408663"/>
            <a:ext cx="920100" cy="0"/>
          </a:xfrm>
          <a:prstGeom prst="straightConnector1">
            <a:avLst/>
          </a:prstGeom>
          <a:noFill/>
          <a:ln w="38100" cap="flat" cmpd="sng">
            <a:solidFill>
              <a:srgbClr val="474745"/>
            </a:solidFill>
            <a:prstDash val="solid"/>
            <a:miter lim="800000"/>
            <a:headEnd type="none" w="sm" len="sm"/>
            <a:tailEnd type="triangle" w="med" len="med"/>
          </a:ln>
        </p:spPr>
      </p:cxnSp>
      <p:cxnSp>
        <p:nvCxnSpPr>
          <p:cNvPr id="742" name="Google Shape;742;p56"/>
          <p:cNvCxnSpPr/>
          <p:nvPr/>
        </p:nvCxnSpPr>
        <p:spPr>
          <a:xfrm rot="10800000">
            <a:off x="4114676" y="3208763"/>
            <a:ext cx="920100" cy="0"/>
          </a:xfrm>
          <a:prstGeom prst="straightConnector1">
            <a:avLst/>
          </a:prstGeom>
          <a:noFill/>
          <a:ln w="38100" cap="flat" cmpd="sng">
            <a:solidFill>
              <a:srgbClr val="474745"/>
            </a:solidFill>
            <a:prstDash val="solid"/>
            <a:miter lim="800000"/>
            <a:headEnd type="none" w="sm" len="sm"/>
            <a:tailEnd type="triangle" w="med" len="med"/>
          </a:ln>
        </p:spPr>
      </p:cxnSp>
      <p:sp>
        <p:nvSpPr>
          <p:cNvPr id="743" name="Google Shape;743;p56"/>
          <p:cNvSpPr txBox="1"/>
          <p:nvPr/>
        </p:nvSpPr>
        <p:spPr>
          <a:xfrm>
            <a:off x="1631315" y="2587354"/>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sp>
        <p:nvSpPr>
          <p:cNvPr id="744" name="Google Shape;744;p56"/>
          <p:cNvSpPr txBox="1"/>
          <p:nvPr/>
        </p:nvSpPr>
        <p:spPr>
          <a:xfrm>
            <a:off x="5715156" y="2587269"/>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Frontend</a:t>
            </a:r>
            <a:endParaRPr sz="1100"/>
          </a:p>
        </p:txBody>
      </p:sp>
      <p:sp>
        <p:nvSpPr>
          <p:cNvPr id="745" name="Google Shape;745;p56"/>
          <p:cNvSpPr txBox="1"/>
          <p:nvPr/>
        </p:nvSpPr>
        <p:spPr>
          <a:xfrm>
            <a:off x="3614700" y="3413200"/>
            <a:ext cx="20265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chemeClr val="dk1"/>
                </a:solidFill>
              </a:rPr>
              <a:t>request : first page</a:t>
            </a:r>
            <a:endParaRPr sz="600">
              <a:solidFill>
                <a:schemeClr val="dk1"/>
              </a:solidFill>
            </a:endParaRPr>
          </a:p>
        </p:txBody>
      </p:sp>
      <p:sp>
        <p:nvSpPr>
          <p:cNvPr id="746" name="Google Shape;746;p56"/>
          <p:cNvSpPr txBox="1"/>
          <p:nvPr/>
        </p:nvSpPr>
        <p:spPr>
          <a:xfrm>
            <a:off x="3558750" y="1670313"/>
            <a:ext cx="20265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solidFill>
                  <a:schemeClr val="dk1"/>
                </a:solidFill>
              </a:rPr>
              <a:t>response: 10 data</a:t>
            </a:r>
            <a:endParaRPr sz="600">
              <a:solidFill>
                <a:schemeClr val="dk1"/>
              </a:solidFill>
            </a:endParaRPr>
          </a:p>
        </p:txBody>
      </p:sp>
      <p:sp>
        <p:nvSpPr>
          <p:cNvPr id="747" name="Google Shape;747;p56"/>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1"/>
        <p:cNvGrpSpPr/>
        <p:nvPr/>
      </p:nvGrpSpPr>
      <p:grpSpPr>
        <a:xfrm>
          <a:off x="0" y="0"/>
          <a:ext cx="0" cy="0"/>
          <a:chOff x="0" y="0"/>
          <a:chExt cx="0" cy="0"/>
        </a:xfrm>
      </p:grpSpPr>
      <p:sp>
        <p:nvSpPr>
          <p:cNvPr id="752" name="Google Shape;752;p57"/>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53" name="Google Shape;753;p57"/>
          <p:cNvSpPr txBox="1"/>
          <p:nvPr/>
        </p:nvSpPr>
        <p:spPr>
          <a:xfrm>
            <a:off x="960525" y="143900"/>
            <a:ext cx="62463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Frontend - Handling Date and Time Selection Issues in User Inputs</a:t>
            </a:r>
            <a:endParaRPr sz="1100"/>
          </a:p>
        </p:txBody>
      </p:sp>
      <p:cxnSp>
        <p:nvCxnSpPr>
          <p:cNvPr id="754" name="Google Shape;754;p57"/>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755" name="Google Shape;755;p57"/>
          <p:cNvSpPr txBox="1"/>
          <p:nvPr/>
        </p:nvSpPr>
        <p:spPr>
          <a:xfrm>
            <a:off x="1631315" y="2587354"/>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sp>
        <p:nvSpPr>
          <p:cNvPr id="756" name="Google Shape;756;p57"/>
          <p:cNvSpPr/>
          <p:nvPr/>
        </p:nvSpPr>
        <p:spPr>
          <a:xfrm>
            <a:off x="1206975" y="831600"/>
            <a:ext cx="5905800" cy="3857700"/>
          </a:xfrm>
          <a:prstGeom prst="rect">
            <a:avLst/>
          </a:prstGeom>
          <a:solidFill>
            <a:srgbClr val="91BA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757" name="Google Shape;757;p57"/>
          <p:cNvPicPr preferRelativeResize="0"/>
          <p:nvPr/>
        </p:nvPicPr>
        <p:blipFill>
          <a:blip r:embed="rId3">
            <a:alphaModFix/>
          </a:blip>
          <a:stretch>
            <a:fillRect/>
          </a:stretch>
        </p:blipFill>
        <p:spPr>
          <a:xfrm>
            <a:off x="1883275" y="1015600"/>
            <a:ext cx="4705599" cy="3489676"/>
          </a:xfrm>
          <a:prstGeom prst="rect">
            <a:avLst/>
          </a:prstGeom>
          <a:noFill/>
          <a:ln>
            <a:noFill/>
          </a:ln>
        </p:spPr>
      </p:pic>
      <p:sp>
        <p:nvSpPr>
          <p:cNvPr id="758" name="Google Shape;758;p57"/>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2"/>
        <p:cNvGrpSpPr/>
        <p:nvPr/>
      </p:nvGrpSpPr>
      <p:grpSpPr>
        <a:xfrm>
          <a:off x="0" y="0"/>
          <a:ext cx="0" cy="0"/>
          <a:chOff x="0" y="0"/>
          <a:chExt cx="0" cy="0"/>
        </a:xfrm>
      </p:grpSpPr>
      <p:sp>
        <p:nvSpPr>
          <p:cNvPr id="763" name="Google Shape;763;p58"/>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64" name="Google Shape;764;p58"/>
          <p:cNvSpPr txBox="1"/>
          <p:nvPr/>
        </p:nvSpPr>
        <p:spPr>
          <a:xfrm>
            <a:off x="960525" y="143900"/>
            <a:ext cx="62463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Frontend - Handling Date and Time Selection Issues in User Inputs</a:t>
            </a:r>
            <a:endParaRPr sz="1100"/>
          </a:p>
        </p:txBody>
      </p:sp>
      <p:cxnSp>
        <p:nvCxnSpPr>
          <p:cNvPr id="765" name="Google Shape;765;p58"/>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766" name="Google Shape;766;p58"/>
          <p:cNvSpPr txBox="1"/>
          <p:nvPr/>
        </p:nvSpPr>
        <p:spPr>
          <a:xfrm>
            <a:off x="1631315" y="2587354"/>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pic>
        <p:nvPicPr>
          <p:cNvPr id="767" name="Google Shape;767;p58"/>
          <p:cNvPicPr preferRelativeResize="0"/>
          <p:nvPr/>
        </p:nvPicPr>
        <p:blipFill>
          <a:blip r:embed="rId3">
            <a:alphaModFix/>
          </a:blip>
          <a:stretch>
            <a:fillRect/>
          </a:stretch>
        </p:blipFill>
        <p:spPr>
          <a:xfrm>
            <a:off x="764575" y="1221375"/>
            <a:ext cx="3531100" cy="2944200"/>
          </a:xfrm>
          <a:prstGeom prst="rect">
            <a:avLst/>
          </a:prstGeom>
          <a:noFill/>
          <a:ln>
            <a:noFill/>
          </a:ln>
        </p:spPr>
      </p:pic>
      <p:pic>
        <p:nvPicPr>
          <p:cNvPr id="768" name="Google Shape;768;p58"/>
          <p:cNvPicPr preferRelativeResize="0"/>
          <p:nvPr/>
        </p:nvPicPr>
        <p:blipFill>
          <a:blip r:embed="rId4">
            <a:alphaModFix/>
          </a:blip>
          <a:stretch>
            <a:fillRect/>
          </a:stretch>
        </p:blipFill>
        <p:spPr>
          <a:xfrm>
            <a:off x="4735275" y="1221375"/>
            <a:ext cx="3673950" cy="593075"/>
          </a:xfrm>
          <a:prstGeom prst="rect">
            <a:avLst/>
          </a:prstGeom>
          <a:noFill/>
          <a:ln>
            <a:noFill/>
          </a:ln>
        </p:spPr>
      </p:pic>
      <p:pic>
        <p:nvPicPr>
          <p:cNvPr id="769" name="Google Shape;769;p58"/>
          <p:cNvPicPr preferRelativeResize="0"/>
          <p:nvPr/>
        </p:nvPicPr>
        <p:blipFill>
          <a:blip r:embed="rId5">
            <a:alphaModFix/>
          </a:blip>
          <a:stretch>
            <a:fillRect/>
          </a:stretch>
        </p:blipFill>
        <p:spPr>
          <a:xfrm>
            <a:off x="4970175" y="1896075"/>
            <a:ext cx="3239125" cy="2269510"/>
          </a:xfrm>
          <a:prstGeom prst="rect">
            <a:avLst/>
          </a:prstGeom>
          <a:noFill/>
          <a:ln>
            <a:noFill/>
          </a:ln>
        </p:spPr>
      </p:pic>
      <p:sp>
        <p:nvSpPr>
          <p:cNvPr id="770" name="Google Shape;770;p58"/>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sp>
        <p:nvSpPr>
          <p:cNvPr id="775" name="Google Shape;775;p59"/>
          <p:cNvSpPr txBox="1"/>
          <p:nvPr/>
        </p:nvSpPr>
        <p:spPr>
          <a:xfrm>
            <a:off x="196846" y="140530"/>
            <a:ext cx="73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3</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76" name="Google Shape;776;p59"/>
          <p:cNvSpPr txBox="1"/>
          <p:nvPr/>
        </p:nvSpPr>
        <p:spPr>
          <a:xfrm>
            <a:off x="960525" y="143900"/>
            <a:ext cx="62463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Frontend - Handling Date and Time Selection Issues in User Inputs</a:t>
            </a:r>
            <a:endParaRPr sz="1100"/>
          </a:p>
        </p:txBody>
      </p:sp>
      <p:cxnSp>
        <p:nvCxnSpPr>
          <p:cNvPr id="777" name="Google Shape;777;p59"/>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778" name="Google Shape;778;p59"/>
          <p:cNvSpPr txBox="1"/>
          <p:nvPr/>
        </p:nvSpPr>
        <p:spPr>
          <a:xfrm>
            <a:off x="1631315" y="2587354"/>
            <a:ext cx="17976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Backend</a:t>
            </a:r>
            <a:endParaRPr sz="1100"/>
          </a:p>
        </p:txBody>
      </p:sp>
      <p:pic>
        <p:nvPicPr>
          <p:cNvPr id="779" name="Google Shape;779;p59"/>
          <p:cNvPicPr preferRelativeResize="0"/>
          <p:nvPr/>
        </p:nvPicPr>
        <p:blipFill>
          <a:blip r:embed="rId3">
            <a:alphaModFix/>
          </a:blip>
          <a:stretch>
            <a:fillRect/>
          </a:stretch>
        </p:blipFill>
        <p:spPr>
          <a:xfrm>
            <a:off x="369676" y="1327401"/>
            <a:ext cx="4524590" cy="2776999"/>
          </a:xfrm>
          <a:prstGeom prst="rect">
            <a:avLst/>
          </a:prstGeom>
          <a:noFill/>
          <a:ln>
            <a:noFill/>
          </a:ln>
        </p:spPr>
      </p:pic>
      <p:pic>
        <p:nvPicPr>
          <p:cNvPr id="780" name="Google Shape;780;p59"/>
          <p:cNvPicPr preferRelativeResize="0"/>
          <p:nvPr/>
        </p:nvPicPr>
        <p:blipFill>
          <a:blip r:embed="rId4">
            <a:alphaModFix/>
          </a:blip>
          <a:stretch>
            <a:fillRect/>
          </a:stretch>
        </p:blipFill>
        <p:spPr>
          <a:xfrm>
            <a:off x="5217725" y="1327400"/>
            <a:ext cx="3636326" cy="201550"/>
          </a:xfrm>
          <a:prstGeom prst="rect">
            <a:avLst/>
          </a:prstGeom>
          <a:noFill/>
          <a:ln>
            <a:noFill/>
          </a:ln>
        </p:spPr>
      </p:pic>
      <p:pic>
        <p:nvPicPr>
          <p:cNvPr id="781" name="Google Shape;781;p59"/>
          <p:cNvPicPr preferRelativeResize="0"/>
          <p:nvPr/>
        </p:nvPicPr>
        <p:blipFill>
          <a:blip r:embed="rId5">
            <a:alphaModFix/>
          </a:blip>
          <a:stretch>
            <a:fillRect/>
          </a:stretch>
        </p:blipFill>
        <p:spPr>
          <a:xfrm>
            <a:off x="5217725" y="1665400"/>
            <a:ext cx="3636324" cy="2337149"/>
          </a:xfrm>
          <a:prstGeom prst="rect">
            <a:avLst/>
          </a:prstGeom>
          <a:noFill/>
          <a:ln>
            <a:noFill/>
          </a:ln>
        </p:spPr>
      </p:pic>
      <p:sp>
        <p:nvSpPr>
          <p:cNvPr id="782" name="Google Shape;782;p59"/>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D1B1B"/>
        </a:solidFill>
        <a:effectLst/>
      </p:bgPr>
    </p:bg>
    <p:spTree>
      <p:nvGrpSpPr>
        <p:cNvPr id="1" name="Shape 786"/>
        <p:cNvGrpSpPr/>
        <p:nvPr/>
      </p:nvGrpSpPr>
      <p:grpSpPr>
        <a:xfrm>
          <a:off x="0" y="0"/>
          <a:ext cx="0" cy="0"/>
          <a:chOff x="0" y="0"/>
          <a:chExt cx="0" cy="0"/>
        </a:xfrm>
      </p:grpSpPr>
      <p:pic>
        <p:nvPicPr>
          <p:cNvPr id="787" name="Google Shape;787;p60" descr="화이트이(가) 표시된 사진&#10;&#10;자동 생성된 설명"/>
          <p:cNvPicPr preferRelativeResize="0"/>
          <p:nvPr/>
        </p:nvPicPr>
        <p:blipFill rotWithShape="1">
          <a:blip r:embed="rId3">
            <a:alphaModFix/>
          </a:blip>
          <a:srcRect/>
          <a:stretch/>
        </p:blipFill>
        <p:spPr>
          <a:xfrm>
            <a:off x="4558295" y="0"/>
            <a:ext cx="4585706" cy="5143500"/>
          </a:xfrm>
          <a:prstGeom prst="rect">
            <a:avLst/>
          </a:prstGeom>
          <a:noFill/>
          <a:ln>
            <a:noFill/>
          </a:ln>
        </p:spPr>
      </p:pic>
      <p:cxnSp>
        <p:nvCxnSpPr>
          <p:cNvPr id="788" name="Google Shape;788;p60"/>
          <p:cNvCxnSpPr/>
          <p:nvPr/>
        </p:nvCxnSpPr>
        <p:spPr>
          <a:xfrm>
            <a:off x="553453" y="1927767"/>
            <a:ext cx="4018500" cy="0"/>
          </a:xfrm>
          <a:prstGeom prst="straightConnector1">
            <a:avLst/>
          </a:prstGeom>
          <a:noFill/>
          <a:ln w="190500" cap="flat" cmpd="sng">
            <a:solidFill>
              <a:schemeClr val="lt1"/>
            </a:solidFill>
            <a:prstDash val="solid"/>
            <a:miter lim="800000"/>
            <a:headEnd type="none" w="sm" len="sm"/>
            <a:tailEnd type="none" w="sm" len="sm"/>
          </a:ln>
        </p:spPr>
      </p:cxnSp>
      <p:sp>
        <p:nvSpPr>
          <p:cNvPr id="789" name="Google Shape;789;p60"/>
          <p:cNvSpPr txBox="1"/>
          <p:nvPr/>
        </p:nvSpPr>
        <p:spPr>
          <a:xfrm>
            <a:off x="553453" y="2103988"/>
            <a:ext cx="7806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1">
                <a:solidFill>
                  <a:schemeClr val="lt1"/>
                </a:solidFill>
                <a:latin typeface="Arial"/>
                <a:ea typeface="Arial"/>
                <a:cs typeface="Arial"/>
                <a:sym typeface="Arial"/>
              </a:rPr>
              <a:t>Part </a:t>
            </a:r>
            <a:r>
              <a:rPr lang="ko" sz="1800" b="1">
                <a:solidFill>
                  <a:schemeClr val="lt1"/>
                </a:solidFill>
              </a:rPr>
              <a:t>4</a:t>
            </a:r>
            <a:endParaRPr sz="1800" b="1">
              <a:solidFill>
                <a:schemeClr val="lt1"/>
              </a:solidFill>
              <a:latin typeface="Arial"/>
              <a:ea typeface="Arial"/>
              <a:cs typeface="Arial"/>
              <a:sym typeface="Arial"/>
            </a:endParaRPr>
          </a:p>
        </p:txBody>
      </p:sp>
      <p:sp>
        <p:nvSpPr>
          <p:cNvPr id="790" name="Google Shape;790;p60"/>
          <p:cNvSpPr txBox="1"/>
          <p:nvPr/>
        </p:nvSpPr>
        <p:spPr>
          <a:xfrm>
            <a:off x="1301495" y="2103988"/>
            <a:ext cx="20718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lt1"/>
                </a:solidFill>
              </a:rPr>
              <a:t>Limitations &amp; Evaluation</a:t>
            </a:r>
            <a:endParaRPr sz="1100"/>
          </a:p>
        </p:txBody>
      </p:sp>
      <p:sp>
        <p:nvSpPr>
          <p:cNvPr id="791" name="Google Shape;791;p60"/>
          <p:cNvSpPr txBox="1"/>
          <p:nvPr/>
        </p:nvSpPr>
        <p:spPr>
          <a:xfrm>
            <a:off x="7498684" y="4934084"/>
            <a:ext cx="1646100" cy="2847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chemeClr val="lt1"/>
                </a:solidFill>
                <a:latin typeface="Arial"/>
                <a:ea typeface="Arial"/>
                <a:cs typeface="Arial"/>
                <a:sym typeface="Arial"/>
              </a:rPr>
              <a:t>ⓒSaebyeol Yu. Saebyeol’s PowerPoint</a:t>
            </a:r>
            <a:endParaRPr sz="700">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5"/>
        <p:cNvGrpSpPr/>
        <p:nvPr/>
      </p:nvGrpSpPr>
      <p:grpSpPr>
        <a:xfrm>
          <a:off x="0" y="0"/>
          <a:ext cx="0" cy="0"/>
          <a:chOff x="0" y="0"/>
          <a:chExt cx="0" cy="0"/>
        </a:xfrm>
      </p:grpSpPr>
      <p:sp>
        <p:nvSpPr>
          <p:cNvPr id="796" name="Google Shape;796;p61"/>
          <p:cNvSpPr/>
          <p:nvPr/>
        </p:nvSpPr>
        <p:spPr>
          <a:xfrm>
            <a:off x="196850" y="1034150"/>
            <a:ext cx="8607300" cy="37932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97" name="Google Shape;797;p61"/>
          <p:cNvSpPr txBox="1"/>
          <p:nvPr/>
        </p:nvSpPr>
        <p:spPr>
          <a:xfrm>
            <a:off x="196846" y="309105"/>
            <a:ext cx="7638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4</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798" name="Google Shape;798;p61"/>
          <p:cNvSpPr txBox="1"/>
          <p:nvPr/>
        </p:nvSpPr>
        <p:spPr>
          <a:xfrm>
            <a:off x="960638" y="324550"/>
            <a:ext cx="36114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000" b="1">
                <a:solidFill>
                  <a:srgbClr val="2B2929"/>
                </a:solidFill>
              </a:rPr>
              <a:t>Limitations</a:t>
            </a:r>
            <a:endParaRPr sz="1600"/>
          </a:p>
        </p:txBody>
      </p:sp>
      <p:cxnSp>
        <p:nvCxnSpPr>
          <p:cNvPr id="799" name="Google Shape;799;p61"/>
          <p:cNvCxnSpPr/>
          <p:nvPr/>
        </p:nvCxnSpPr>
        <p:spPr>
          <a:xfrm>
            <a:off x="865266" y="8484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800" name="Google Shape;800;p61"/>
          <p:cNvSpPr txBox="1"/>
          <p:nvPr/>
        </p:nvSpPr>
        <p:spPr>
          <a:xfrm>
            <a:off x="196850" y="1034150"/>
            <a:ext cx="8702100" cy="3199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Monitoring purpose only</a:t>
            </a:r>
            <a:endParaRPr sz="1800">
              <a:solidFill>
                <a:schemeClr val="dk1"/>
              </a:solidFill>
            </a:endParaRPr>
          </a:p>
          <a:p>
            <a:pPr marL="914400" lvl="1" indent="-342900" algn="l" rtl="0">
              <a:spcBef>
                <a:spcPts val="0"/>
              </a:spcBef>
              <a:spcAft>
                <a:spcPts val="0"/>
              </a:spcAft>
              <a:buClr>
                <a:schemeClr val="dk1"/>
              </a:buClr>
              <a:buSzPts val="1800"/>
              <a:buChar char="-"/>
            </a:pPr>
            <a:r>
              <a:rPr lang="ko" sz="1800">
                <a:solidFill>
                  <a:schemeClr val="dk1"/>
                </a:solidFill>
              </a:rPr>
              <a:t>Cannot modify the target project directly</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ko" sz="1800">
                <a:solidFill>
                  <a:schemeClr val="dk1"/>
                </a:solidFill>
              </a:rPr>
              <a:t>Performance degradation</a:t>
            </a:r>
            <a:endParaRPr sz="1800">
              <a:solidFill>
                <a:schemeClr val="dk1"/>
              </a:solidFill>
            </a:endParaRPr>
          </a:p>
          <a:p>
            <a:pPr marL="914400" lvl="1" indent="-342900" algn="l" rtl="0">
              <a:spcBef>
                <a:spcPts val="0"/>
              </a:spcBef>
              <a:spcAft>
                <a:spcPts val="0"/>
              </a:spcAft>
              <a:buClr>
                <a:schemeClr val="dk1"/>
              </a:buClr>
              <a:buSzPts val="1800"/>
              <a:buChar char="-"/>
            </a:pPr>
            <a:r>
              <a:rPr lang="ko" sz="1800">
                <a:solidFill>
                  <a:schemeClr val="dk1"/>
                </a:solidFill>
              </a:rPr>
              <a:t>When reading large amount of data</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ko" sz="1800">
                <a:solidFill>
                  <a:schemeClr val="dk1"/>
                </a:solidFill>
              </a:rPr>
              <a:t>Status of active threads</a:t>
            </a:r>
            <a:endParaRPr sz="1800">
              <a:solidFill>
                <a:schemeClr val="dk1"/>
              </a:solidFill>
            </a:endParaRPr>
          </a:p>
          <a:p>
            <a:pPr marL="914400" lvl="1" indent="-342900" algn="l" rtl="0">
              <a:spcBef>
                <a:spcPts val="0"/>
              </a:spcBef>
              <a:spcAft>
                <a:spcPts val="0"/>
              </a:spcAft>
              <a:buClr>
                <a:schemeClr val="dk1"/>
              </a:buClr>
              <a:buSzPts val="1800"/>
              <a:buChar char="-"/>
            </a:pPr>
            <a:r>
              <a:rPr lang="ko" sz="1800">
                <a:solidFill>
                  <a:schemeClr val="dk1"/>
                </a:solidFill>
              </a:rPr>
              <a:t>Total count of status is extracted BUT blended with basic spring threads</a:t>
            </a:r>
            <a:endParaRPr sz="1800">
              <a:solidFill>
                <a:schemeClr val="dk1"/>
              </a:solidFill>
            </a:endParaRPr>
          </a:p>
          <a:p>
            <a:pPr marL="914400" lvl="1" indent="-342900" algn="l" rtl="0">
              <a:spcBef>
                <a:spcPts val="0"/>
              </a:spcBef>
              <a:spcAft>
                <a:spcPts val="0"/>
              </a:spcAft>
              <a:buClr>
                <a:schemeClr val="dk1"/>
              </a:buClr>
              <a:buSzPts val="1800"/>
              <a:buChar char="-"/>
            </a:pPr>
            <a:r>
              <a:rPr lang="ko" sz="1800">
                <a:solidFill>
                  <a:schemeClr val="dk1"/>
                </a:solidFill>
              </a:rPr>
              <a:t>Thus, cannot extract status of every single thread</a:t>
            </a:r>
            <a:endParaRPr sz="1800">
              <a:solidFill>
                <a:schemeClr val="dk1"/>
              </a:solidFill>
            </a:endParaRPr>
          </a:p>
        </p:txBody>
      </p:sp>
      <p:sp>
        <p:nvSpPr>
          <p:cNvPr id="801" name="Google Shape;801;p61"/>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5"/>
        <p:cNvGrpSpPr/>
        <p:nvPr/>
      </p:nvGrpSpPr>
      <p:grpSpPr>
        <a:xfrm>
          <a:off x="0" y="0"/>
          <a:ext cx="0" cy="0"/>
          <a:chOff x="0" y="0"/>
          <a:chExt cx="0" cy="0"/>
        </a:xfrm>
      </p:grpSpPr>
      <p:sp>
        <p:nvSpPr>
          <p:cNvPr id="806" name="Google Shape;806;p62"/>
          <p:cNvSpPr txBox="1"/>
          <p:nvPr/>
        </p:nvSpPr>
        <p:spPr>
          <a:xfrm>
            <a:off x="196846" y="309105"/>
            <a:ext cx="7638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4</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807" name="Google Shape;807;p62"/>
          <p:cNvSpPr txBox="1"/>
          <p:nvPr/>
        </p:nvSpPr>
        <p:spPr>
          <a:xfrm>
            <a:off x="960638" y="324550"/>
            <a:ext cx="36114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000" b="1">
                <a:solidFill>
                  <a:srgbClr val="2B2929"/>
                </a:solidFill>
              </a:rPr>
              <a:t>Evaluation for our library</a:t>
            </a:r>
            <a:endParaRPr sz="1600"/>
          </a:p>
        </p:txBody>
      </p:sp>
      <p:cxnSp>
        <p:nvCxnSpPr>
          <p:cNvPr id="808" name="Google Shape;808;p62"/>
          <p:cNvCxnSpPr/>
          <p:nvPr/>
        </p:nvCxnSpPr>
        <p:spPr>
          <a:xfrm>
            <a:off x="865266" y="8484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809" name="Google Shape;809;p62"/>
          <p:cNvSpPr/>
          <p:nvPr/>
        </p:nvSpPr>
        <p:spPr>
          <a:xfrm>
            <a:off x="827150" y="1093350"/>
            <a:ext cx="7001400" cy="35124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10" name="Google Shape;810;p62"/>
          <p:cNvSpPr/>
          <p:nvPr/>
        </p:nvSpPr>
        <p:spPr>
          <a:xfrm>
            <a:off x="827150" y="1093350"/>
            <a:ext cx="7001400" cy="605100"/>
          </a:xfrm>
          <a:prstGeom prst="rect">
            <a:avLst/>
          </a:prstGeom>
          <a:solidFill>
            <a:srgbClr val="5252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11" name="Google Shape;811;p62"/>
          <p:cNvSpPr txBox="1"/>
          <p:nvPr/>
        </p:nvSpPr>
        <p:spPr>
          <a:xfrm>
            <a:off x="827158" y="1295138"/>
            <a:ext cx="70014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a:solidFill>
                  <a:schemeClr val="lt1"/>
                </a:solidFill>
              </a:rPr>
              <a:t>How? : measured response time for 10 sample APIs , repeated 10 times each</a:t>
            </a:r>
            <a:endParaRPr sz="1400">
              <a:solidFill>
                <a:schemeClr val="lt1"/>
              </a:solidFill>
              <a:latin typeface="Arial"/>
              <a:ea typeface="Arial"/>
              <a:cs typeface="Arial"/>
              <a:sym typeface="Arial"/>
            </a:endParaRPr>
          </a:p>
        </p:txBody>
      </p:sp>
      <p:sp>
        <p:nvSpPr>
          <p:cNvPr id="812" name="Google Shape;812;p62"/>
          <p:cNvSpPr txBox="1"/>
          <p:nvPr/>
        </p:nvSpPr>
        <p:spPr>
          <a:xfrm>
            <a:off x="1142208" y="1846471"/>
            <a:ext cx="4614000" cy="330900"/>
          </a:xfrm>
          <a:prstGeom prst="rect">
            <a:avLst/>
          </a:prstGeom>
          <a:noFill/>
          <a:ln>
            <a:noFill/>
          </a:ln>
        </p:spPr>
        <p:txBody>
          <a:bodyPr spcFirstLastPara="1" wrap="square" lIns="68575" tIns="34275" rIns="68575" bIns="34275" anchor="t" anchorCtr="0">
            <a:spAutoFit/>
          </a:bodyPr>
          <a:lstStyle/>
          <a:p>
            <a:pPr marL="0" marR="0" lvl="0" indent="0" algn="just" rtl="0">
              <a:lnSpc>
                <a:spcPct val="120000"/>
              </a:lnSpc>
              <a:spcBef>
                <a:spcPts val="0"/>
              </a:spcBef>
              <a:spcAft>
                <a:spcPts val="0"/>
              </a:spcAft>
              <a:buNone/>
            </a:pPr>
            <a:endParaRPr sz="1700">
              <a:solidFill>
                <a:srgbClr val="6C6767"/>
              </a:solidFill>
              <a:latin typeface="Arial"/>
              <a:ea typeface="Arial"/>
              <a:cs typeface="Arial"/>
              <a:sym typeface="Arial"/>
            </a:endParaRPr>
          </a:p>
        </p:txBody>
      </p:sp>
      <p:graphicFrame>
        <p:nvGraphicFramePr>
          <p:cNvPr id="813" name="Google Shape;813;p62"/>
          <p:cNvGraphicFramePr/>
          <p:nvPr/>
        </p:nvGraphicFramePr>
        <p:xfrm>
          <a:off x="1131975" y="2114275"/>
          <a:ext cx="6288300" cy="1996275"/>
        </p:xfrm>
        <a:graphic>
          <a:graphicData uri="http://schemas.openxmlformats.org/drawingml/2006/table">
            <a:tbl>
              <a:tblPr>
                <a:noFill/>
                <a:tableStyleId>{8B4B298A-EF11-4B78-9AE2-00154A8E3FB6}</a:tableStyleId>
              </a:tblPr>
              <a:tblGrid>
                <a:gridCol w="3144150">
                  <a:extLst>
                    <a:ext uri="{9D8B030D-6E8A-4147-A177-3AD203B41FA5}">
                      <a16:colId xmlns:a16="http://schemas.microsoft.com/office/drawing/2014/main" val="20000"/>
                    </a:ext>
                  </a:extLst>
                </a:gridCol>
                <a:gridCol w="3144150">
                  <a:extLst>
                    <a:ext uri="{9D8B030D-6E8A-4147-A177-3AD203B41FA5}">
                      <a16:colId xmlns:a16="http://schemas.microsoft.com/office/drawing/2014/main" val="20001"/>
                    </a:ext>
                  </a:extLst>
                </a:gridCol>
              </a:tblGrid>
              <a:tr h="665425">
                <a:tc>
                  <a:txBody>
                    <a:bodyPr/>
                    <a:lstStyle/>
                    <a:p>
                      <a:pPr marL="0" lvl="0" indent="0" algn="ctr" rtl="0">
                        <a:spcBef>
                          <a:spcPts val="0"/>
                        </a:spcBef>
                        <a:spcAft>
                          <a:spcPts val="0"/>
                        </a:spcAft>
                        <a:buNone/>
                      </a:pPr>
                      <a:r>
                        <a:rPr lang="ko"/>
                        <a:t>Test</a:t>
                      </a:r>
                      <a:endParaRPr/>
                    </a:p>
                  </a:txBody>
                  <a:tcPr marL="91425" marR="91425" marT="91425" marB="91425"/>
                </a:tc>
                <a:tc>
                  <a:txBody>
                    <a:bodyPr/>
                    <a:lstStyle/>
                    <a:p>
                      <a:pPr marL="0" lvl="0" indent="0" algn="ctr" rtl="0">
                        <a:spcBef>
                          <a:spcPts val="0"/>
                        </a:spcBef>
                        <a:spcAft>
                          <a:spcPts val="0"/>
                        </a:spcAft>
                        <a:buNone/>
                      </a:pPr>
                      <a:r>
                        <a:rPr lang="ko"/>
                        <a:t>Performance Degredation</a:t>
                      </a:r>
                      <a:endParaRPr/>
                    </a:p>
                    <a:p>
                      <a:pPr marL="0" lvl="0" indent="0" algn="ctr" rtl="0">
                        <a:spcBef>
                          <a:spcPts val="0"/>
                        </a:spcBef>
                        <a:spcAft>
                          <a:spcPts val="0"/>
                        </a:spcAft>
                        <a:buNone/>
                      </a:pPr>
                      <a:r>
                        <a:rPr lang="ko"/>
                        <a:t>(avg)</a:t>
                      </a:r>
                      <a:endParaRPr/>
                    </a:p>
                  </a:txBody>
                  <a:tcPr marL="91425" marR="91425" marT="91425" marB="91425"/>
                </a:tc>
                <a:extLst>
                  <a:ext uri="{0D108BD9-81ED-4DB2-BD59-A6C34878D82A}">
                    <a16:rowId xmlns:a16="http://schemas.microsoft.com/office/drawing/2014/main" val="10000"/>
                  </a:ext>
                </a:extLst>
              </a:tr>
              <a:tr h="665425">
                <a:tc>
                  <a:txBody>
                    <a:bodyPr/>
                    <a:lstStyle/>
                    <a:p>
                      <a:pPr marL="0" lvl="0" indent="0" algn="ctr" rtl="0">
                        <a:spcBef>
                          <a:spcPts val="0"/>
                        </a:spcBef>
                        <a:spcAft>
                          <a:spcPts val="0"/>
                        </a:spcAft>
                        <a:buNone/>
                      </a:pPr>
                      <a:r>
                        <a:rPr lang="ko"/>
                        <a:t>Single Request</a:t>
                      </a:r>
                      <a:endParaRPr/>
                    </a:p>
                  </a:txBody>
                  <a:tcPr marL="91425" marR="91425" marT="91425" marB="91425"/>
                </a:tc>
                <a:tc>
                  <a:txBody>
                    <a:bodyPr/>
                    <a:lstStyle/>
                    <a:p>
                      <a:pPr marL="0" lvl="0" indent="0" algn="ctr" rtl="0">
                        <a:spcBef>
                          <a:spcPts val="0"/>
                        </a:spcBef>
                        <a:spcAft>
                          <a:spcPts val="0"/>
                        </a:spcAft>
                        <a:buNone/>
                      </a:pPr>
                      <a:r>
                        <a:rPr lang="ko"/>
                        <a:t>too small to measure</a:t>
                      </a:r>
                      <a:endParaRPr/>
                    </a:p>
                    <a:p>
                      <a:pPr marL="0" lvl="0" indent="0" algn="ctr" rtl="0">
                        <a:spcBef>
                          <a:spcPts val="0"/>
                        </a:spcBef>
                        <a:spcAft>
                          <a:spcPts val="0"/>
                        </a:spcAft>
                        <a:buNone/>
                      </a:pPr>
                      <a:r>
                        <a:rPr lang="ko"/>
                        <a:t>(sometimes slow, sometimes faster)</a:t>
                      </a:r>
                      <a:endParaRPr/>
                    </a:p>
                  </a:txBody>
                  <a:tcPr marL="91425" marR="91425" marT="91425" marB="91425"/>
                </a:tc>
                <a:extLst>
                  <a:ext uri="{0D108BD9-81ED-4DB2-BD59-A6C34878D82A}">
                    <a16:rowId xmlns:a16="http://schemas.microsoft.com/office/drawing/2014/main" val="10001"/>
                  </a:ext>
                </a:extLst>
              </a:tr>
              <a:tr h="665425">
                <a:tc>
                  <a:txBody>
                    <a:bodyPr/>
                    <a:lstStyle/>
                    <a:p>
                      <a:pPr marL="0" lvl="0" indent="0" algn="ctr" rtl="0">
                        <a:spcBef>
                          <a:spcPts val="0"/>
                        </a:spcBef>
                        <a:spcAft>
                          <a:spcPts val="0"/>
                        </a:spcAft>
                        <a:buNone/>
                      </a:pPr>
                      <a:r>
                        <a:rPr lang="ko"/>
                        <a:t>Load Test</a:t>
                      </a:r>
                      <a:endParaRPr/>
                    </a:p>
                    <a:p>
                      <a:pPr marL="0" lvl="0" indent="0" algn="ctr" rtl="0">
                        <a:spcBef>
                          <a:spcPts val="0"/>
                        </a:spcBef>
                        <a:spcAft>
                          <a:spcPts val="0"/>
                        </a:spcAft>
                        <a:buNone/>
                      </a:pPr>
                      <a:r>
                        <a:rPr lang="ko"/>
                        <a:t>(1000 requests in 1 sec)</a:t>
                      </a:r>
                      <a:endParaRPr/>
                    </a:p>
                  </a:txBody>
                  <a:tcPr marL="91425" marR="91425" marT="91425" marB="91425"/>
                </a:tc>
                <a:tc>
                  <a:txBody>
                    <a:bodyPr/>
                    <a:lstStyle/>
                    <a:p>
                      <a:pPr marL="0" lvl="0" indent="0" algn="ctr" rtl="0">
                        <a:spcBef>
                          <a:spcPts val="0"/>
                        </a:spcBef>
                        <a:spcAft>
                          <a:spcPts val="0"/>
                        </a:spcAft>
                        <a:buNone/>
                      </a:pPr>
                      <a:r>
                        <a:rPr lang="ko"/>
                        <a:t>same as above</a:t>
                      </a:r>
                      <a:endParaRPr/>
                    </a:p>
                  </a:txBody>
                  <a:tcPr marL="91425" marR="91425" marT="91425" marB="91425"/>
                </a:tc>
                <a:extLst>
                  <a:ext uri="{0D108BD9-81ED-4DB2-BD59-A6C34878D82A}">
                    <a16:rowId xmlns:a16="http://schemas.microsoft.com/office/drawing/2014/main" val="10002"/>
                  </a:ext>
                </a:extLst>
              </a:tr>
            </a:tbl>
          </a:graphicData>
        </a:graphic>
      </p:graphicFrame>
      <p:sp>
        <p:nvSpPr>
          <p:cNvPr id="814" name="Google Shape;814;p62"/>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8"/>
        <p:cNvGrpSpPr/>
        <p:nvPr/>
      </p:nvGrpSpPr>
      <p:grpSpPr>
        <a:xfrm>
          <a:off x="0" y="0"/>
          <a:ext cx="0" cy="0"/>
          <a:chOff x="0" y="0"/>
          <a:chExt cx="0" cy="0"/>
        </a:xfrm>
      </p:grpSpPr>
      <p:sp>
        <p:nvSpPr>
          <p:cNvPr id="819" name="Google Shape;819;p63"/>
          <p:cNvSpPr txBox="1"/>
          <p:nvPr/>
        </p:nvSpPr>
        <p:spPr>
          <a:xfrm>
            <a:off x="196846" y="309105"/>
            <a:ext cx="7638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4</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820" name="Google Shape;820;p63"/>
          <p:cNvSpPr txBox="1"/>
          <p:nvPr/>
        </p:nvSpPr>
        <p:spPr>
          <a:xfrm>
            <a:off x="960638" y="324550"/>
            <a:ext cx="36114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000" b="1">
                <a:solidFill>
                  <a:srgbClr val="2B2929"/>
                </a:solidFill>
              </a:rPr>
              <a:t>Evaluation for reading file</a:t>
            </a:r>
            <a:endParaRPr sz="1600"/>
          </a:p>
        </p:txBody>
      </p:sp>
      <p:cxnSp>
        <p:nvCxnSpPr>
          <p:cNvPr id="821" name="Google Shape;821;p63"/>
          <p:cNvCxnSpPr/>
          <p:nvPr/>
        </p:nvCxnSpPr>
        <p:spPr>
          <a:xfrm>
            <a:off x="865266" y="848422"/>
            <a:ext cx="8278800" cy="0"/>
          </a:xfrm>
          <a:prstGeom prst="straightConnector1">
            <a:avLst/>
          </a:prstGeom>
          <a:noFill/>
          <a:ln w="9525" cap="flat" cmpd="sng">
            <a:solidFill>
              <a:schemeClr val="accent4"/>
            </a:solidFill>
            <a:prstDash val="solid"/>
            <a:miter lim="800000"/>
            <a:headEnd type="none" w="sm" len="sm"/>
            <a:tailEnd type="none" w="sm" len="sm"/>
          </a:ln>
        </p:spPr>
      </p:cxnSp>
      <p:sp>
        <p:nvSpPr>
          <p:cNvPr id="822" name="Google Shape;822;p63"/>
          <p:cNvSpPr/>
          <p:nvPr/>
        </p:nvSpPr>
        <p:spPr>
          <a:xfrm>
            <a:off x="827150" y="1093350"/>
            <a:ext cx="7001400" cy="37554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23" name="Google Shape;823;p63"/>
          <p:cNvSpPr/>
          <p:nvPr/>
        </p:nvSpPr>
        <p:spPr>
          <a:xfrm>
            <a:off x="827150" y="1093350"/>
            <a:ext cx="7001400" cy="605100"/>
          </a:xfrm>
          <a:prstGeom prst="rect">
            <a:avLst/>
          </a:prstGeom>
          <a:solidFill>
            <a:srgbClr val="5252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24" name="Google Shape;824;p63"/>
          <p:cNvSpPr txBox="1"/>
          <p:nvPr/>
        </p:nvSpPr>
        <p:spPr>
          <a:xfrm>
            <a:off x="827158" y="1295138"/>
            <a:ext cx="70014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a:solidFill>
                  <a:schemeClr val="lt1"/>
                </a:solidFill>
              </a:rPr>
              <a:t>How? : measured response time</a:t>
            </a:r>
            <a:endParaRPr sz="1400">
              <a:solidFill>
                <a:schemeClr val="lt1"/>
              </a:solidFill>
              <a:latin typeface="Arial"/>
              <a:ea typeface="Arial"/>
              <a:cs typeface="Arial"/>
              <a:sym typeface="Arial"/>
            </a:endParaRPr>
          </a:p>
        </p:txBody>
      </p:sp>
      <p:sp>
        <p:nvSpPr>
          <p:cNvPr id="825" name="Google Shape;825;p63"/>
          <p:cNvSpPr txBox="1"/>
          <p:nvPr/>
        </p:nvSpPr>
        <p:spPr>
          <a:xfrm>
            <a:off x="1142208" y="1846471"/>
            <a:ext cx="4614000" cy="330900"/>
          </a:xfrm>
          <a:prstGeom prst="rect">
            <a:avLst/>
          </a:prstGeom>
          <a:noFill/>
          <a:ln>
            <a:noFill/>
          </a:ln>
        </p:spPr>
        <p:txBody>
          <a:bodyPr spcFirstLastPara="1" wrap="square" lIns="68575" tIns="34275" rIns="68575" bIns="34275" anchor="t" anchorCtr="0">
            <a:spAutoFit/>
          </a:bodyPr>
          <a:lstStyle/>
          <a:p>
            <a:pPr marL="0" marR="0" lvl="0" indent="0" algn="just" rtl="0">
              <a:lnSpc>
                <a:spcPct val="120000"/>
              </a:lnSpc>
              <a:spcBef>
                <a:spcPts val="0"/>
              </a:spcBef>
              <a:spcAft>
                <a:spcPts val="0"/>
              </a:spcAft>
              <a:buNone/>
            </a:pPr>
            <a:endParaRPr sz="1700">
              <a:solidFill>
                <a:srgbClr val="6C6767"/>
              </a:solidFill>
              <a:latin typeface="Arial"/>
              <a:ea typeface="Arial"/>
              <a:cs typeface="Arial"/>
              <a:sym typeface="Arial"/>
            </a:endParaRPr>
          </a:p>
        </p:txBody>
      </p:sp>
      <p:graphicFrame>
        <p:nvGraphicFramePr>
          <p:cNvPr id="826" name="Google Shape;826;p63"/>
          <p:cNvGraphicFramePr/>
          <p:nvPr/>
        </p:nvGraphicFramePr>
        <p:xfrm>
          <a:off x="1131975" y="2114275"/>
          <a:ext cx="6288300" cy="2661700"/>
        </p:xfrm>
        <a:graphic>
          <a:graphicData uri="http://schemas.openxmlformats.org/drawingml/2006/table">
            <a:tbl>
              <a:tblPr>
                <a:noFill/>
                <a:tableStyleId>{8B4B298A-EF11-4B78-9AE2-00154A8E3FB6}</a:tableStyleId>
              </a:tblPr>
              <a:tblGrid>
                <a:gridCol w="3144150">
                  <a:extLst>
                    <a:ext uri="{9D8B030D-6E8A-4147-A177-3AD203B41FA5}">
                      <a16:colId xmlns:a16="http://schemas.microsoft.com/office/drawing/2014/main" val="20000"/>
                    </a:ext>
                  </a:extLst>
                </a:gridCol>
                <a:gridCol w="3144150">
                  <a:extLst>
                    <a:ext uri="{9D8B030D-6E8A-4147-A177-3AD203B41FA5}">
                      <a16:colId xmlns:a16="http://schemas.microsoft.com/office/drawing/2014/main" val="20001"/>
                    </a:ext>
                  </a:extLst>
                </a:gridCol>
              </a:tblGrid>
              <a:tr h="665425">
                <a:tc>
                  <a:txBody>
                    <a:bodyPr/>
                    <a:lstStyle/>
                    <a:p>
                      <a:pPr marL="0" lvl="0" indent="0" algn="ctr" rtl="0">
                        <a:spcBef>
                          <a:spcPts val="0"/>
                        </a:spcBef>
                        <a:spcAft>
                          <a:spcPts val="0"/>
                        </a:spcAft>
                        <a:buNone/>
                      </a:pPr>
                      <a:r>
                        <a:rPr lang="ko"/>
                        <a:t>Test</a:t>
                      </a:r>
                      <a:endParaRPr/>
                    </a:p>
                  </a:txBody>
                  <a:tcPr marL="91425" marR="91425" marT="91425" marB="91425"/>
                </a:tc>
                <a:tc>
                  <a:txBody>
                    <a:bodyPr/>
                    <a:lstStyle/>
                    <a:p>
                      <a:pPr marL="0" lvl="0" indent="0" algn="ctr" rtl="0">
                        <a:spcBef>
                          <a:spcPts val="0"/>
                        </a:spcBef>
                        <a:spcAft>
                          <a:spcPts val="0"/>
                        </a:spcAft>
                        <a:buNone/>
                      </a:pPr>
                      <a:r>
                        <a:rPr lang="ko"/>
                        <a:t>response time</a:t>
                      </a:r>
                      <a:endParaRPr/>
                    </a:p>
                  </a:txBody>
                  <a:tcPr marL="91425" marR="91425" marT="91425" marB="91425"/>
                </a:tc>
                <a:extLst>
                  <a:ext uri="{0D108BD9-81ED-4DB2-BD59-A6C34878D82A}">
                    <a16:rowId xmlns:a16="http://schemas.microsoft.com/office/drawing/2014/main" val="10000"/>
                  </a:ext>
                </a:extLst>
              </a:tr>
              <a:tr h="665425">
                <a:tc>
                  <a:txBody>
                    <a:bodyPr/>
                    <a:lstStyle/>
                    <a:p>
                      <a:pPr marL="0" lvl="0" indent="0" algn="ctr" rtl="0">
                        <a:spcBef>
                          <a:spcPts val="0"/>
                        </a:spcBef>
                        <a:spcAft>
                          <a:spcPts val="0"/>
                        </a:spcAft>
                        <a:buNone/>
                      </a:pPr>
                      <a:r>
                        <a:rPr lang="ko"/>
                        <a:t>1000 datas in file</a:t>
                      </a:r>
                      <a:endParaRPr/>
                    </a:p>
                  </a:txBody>
                  <a:tcPr marL="91425" marR="91425" marT="91425" marB="91425"/>
                </a:tc>
                <a:tc>
                  <a:txBody>
                    <a:bodyPr/>
                    <a:lstStyle/>
                    <a:p>
                      <a:pPr marL="0" lvl="0" indent="0" algn="ctr" rtl="0">
                        <a:spcBef>
                          <a:spcPts val="0"/>
                        </a:spcBef>
                        <a:spcAft>
                          <a:spcPts val="0"/>
                        </a:spcAft>
                        <a:buNone/>
                      </a:pPr>
                      <a:r>
                        <a:rPr lang="ko"/>
                        <a:t>5 ms</a:t>
                      </a:r>
                      <a:endParaRPr/>
                    </a:p>
                  </a:txBody>
                  <a:tcPr marL="91425" marR="91425" marT="91425" marB="91425"/>
                </a:tc>
                <a:extLst>
                  <a:ext uri="{0D108BD9-81ED-4DB2-BD59-A6C34878D82A}">
                    <a16:rowId xmlns:a16="http://schemas.microsoft.com/office/drawing/2014/main" val="10001"/>
                  </a:ext>
                </a:extLst>
              </a:tr>
              <a:tr h="665425">
                <a:tc>
                  <a:txBody>
                    <a:bodyPr/>
                    <a:lstStyle/>
                    <a:p>
                      <a:pPr marL="0" lvl="0" indent="0" algn="ctr" rtl="0">
                        <a:spcBef>
                          <a:spcPts val="0"/>
                        </a:spcBef>
                        <a:spcAft>
                          <a:spcPts val="0"/>
                        </a:spcAft>
                        <a:buNone/>
                      </a:pPr>
                      <a:r>
                        <a:rPr lang="ko"/>
                        <a:t>10000 datas in file</a:t>
                      </a:r>
                      <a:endParaRPr/>
                    </a:p>
                  </a:txBody>
                  <a:tcPr marL="91425" marR="91425" marT="91425" marB="91425"/>
                </a:tc>
                <a:tc>
                  <a:txBody>
                    <a:bodyPr/>
                    <a:lstStyle/>
                    <a:p>
                      <a:pPr marL="0" lvl="0" indent="0" algn="ctr" rtl="0">
                        <a:spcBef>
                          <a:spcPts val="0"/>
                        </a:spcBef>
                        <a:spcAft>
                          <a:spcPts val="0"/>
                        </a:spcAft>
                        <a:buNone/>
                      </a:pPr>
                      <a:r>
                        <a:rPr lang="ko"/>
                        <a:t>40 ms</a:t>
                      </a:r>
                      <a:endParaRPr/>
                    </a:p>
                  </a:txBody>
                  <a:tcPr marL="91425" marR="91425" marT="91425" marB="91425"/>
                </a:tc>
                <a:extLst>
                  <a:ext uri="{0D108BD9-81ED-4DB2-BD59-A6C34878D82A}">
                    <a16:rowId xmlns:a16="http://schemas.microsoft.com/office/drawing/2014/main" val="10002"/>
                  </a:ext>
                </a:extLst>
              </a:tr>
              <a:tr h="665425">
                <a:tc>
                  <a:txBody>
                    <a:bodyPr/>
                    <a:lstStyle/>
                    <a:p>
                      <a:pPr marL="0" lvl="0" indent="0" algn="ctr" rtl="0">
                        <a:spcBef>
                          <a:spcPts val="0"/>
                        </a:spcBef>
                        <a:spcAft>
                          <a:spcPts val="0"/>
                        </a:spcAft>
                        <a:buNone/>
                      </a:pPr>
                      <a:r>
                        <a:rPr lang="ko"/>
                        <a:t>100,000 datas in file</a:t>
                      </a:r>
                      <a:endParaRPr/>
                    </a:p>
                  </a:txBody>
                  <a:tcPr marL="91425" marR="91425" marT="91425" marB="91425"/>
                </a:tc>
                <a:tc>
                  <a:txBody>
                    <a:bodyPr/>
                    <a:lstStyle/>
                    <a:p>
                      <a:pPr marL="0" lvl="0" indent="0" algn="ctr" rtl="0">
                        <a:spcBef>
                          <a:spcPts val="0"/>
                        </a:spcBef>
                        <a:spcAft>
                          <a:spcPts val="0"/>
                        </a:spcAft>
                        <a:buNone/>
                      </a:pPr>
                      <a:r>
                        <a:rPr lang="ko"/>
                        <a:t>200 ms</a:t>
                      </a:r>
                      <a:endParaRPr/>
                    </a:p>
                  </a:txBody>
                  <a:tcPr marL="91425" marR="91425" marT="91425" marB="91425"/>
                </a:tc>
                <a:extLst>
                  <a:ext uri="{0D108BD9-81ED-4DB2-BD59-A6C34878D82A}">
                    <a16:rowId xmlns:a16="http://schemas.microsoft.com/office/drawing/2014/main" val="10003"/>
                  </a:ext>
                </a:extLst>
              </a:tr>
            </a:tbl>
          </a:graphicData>
        </a:graphic>
      </p:graphicFrame>
      <p:sp>
        <p:nvSpPr>
          <p:cNvPr id="827" name="Google Shape;827;p63"/>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2524"/>
        </a:solidFill>
        <a:effectLst/>
      </p:bgPr>
    </p:bg>
    <p:spTree>
      <p:nvGrpSpPr>
        <p:cNvPr id="1" name="Shape 831"/>
        <p:cNvGrpSpPr/>
        <p:nvPr/>
      </p:nvGrpSpPr>
      <p:grpSpPr>
        <a:xfrm>
          <a:off x="0" y="0"/>
          <a:ext cx="0" cy="0"/>
          <a:chOff x="0" y="0"/>
          <a:chExt cx="0" cy="0"/>
        </a:xfrm>
      </p:grpSpPr>
      <p:pic>
        <p:nvPicPr>
          <p:cNvPr id="832" name="Google Shape;832;p64" descr="식물, 꽃, 화이트이(가) 표시된 사진&#10;&#10;자동 생성된 설명"/>
          <p:cNvPicPr preferRelativeResize="0"/>
          <p:nvPr/>
        </p:nvPicPr>
        <p:blipFill rotWithShape="1">
          <a:blip r:embed="rId3">
            <a:alphaModFix/>
          </a:blip>
          <a:srcRect/>
          <a:stretch/>
        </p:blipFill>
        <p:spPr>
          <a:xfrm>
            <a:off x="2857500" y="518337"/>
            <a:ext cx="3429000" cy="4625163"/>
          </a:xfrm>
          <a:prstGeom prst="rect">
            <a:avLst/>
          </a:prstGeom>
          <a:noFill/>
          <a:ln>
            <a:noFill/>
          </a:ln>
        </p:spPr>
      </p:pic>
      <p:sp>
        <p:nvSpPr>
          <p:cNvPr id="833" name="Google Shape;833;p64"/>
          <p:cNvSpPr txBox="1"/>
          <p:nvPr/>
        </p:nvSpPr>
        <p:spPr>
          <a:xfrm>
            <a:off x="2286000" y="278511"/>
            <a:ext cx="4572000" cy="1661993"/>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0400" b="1">
                <a:solidFill>
                  <a:schemeClr val="lt1"/>
                </a:solidFill>
                <a:latin typeface="Arial"/>
                <a:ea typeface="Arial"/>
                <a:cs typeface="Arial"/>
                <a:sym typeface="Arial"/>
              </a:rPr>
              <a:t>Q&amp;A</a:t>
            </a:r>
            <a:endParaRPr sz="10400" b="1">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95"/>
        <p:cNvGrpSpPr/>
        <p:nvPr/>
      </p:nvGrpSpPr>
      <p:grpSpPr>
        <a:xfrm>
          <a:off x="0" y="0"/>
          <a:ext cx="0" cy="0"/>
          <a:chOff x="0" y="0"/>
          <a:chExt cx="0" cy="0"/>
        </a:xfrm>
      </p:grpSpPr>
      <p:sp>
        <p:nvSpPr>
          <p:cNvPr id="396" name="Google Shape;396;p29"/>
          <p:cNvSpPr/>
          <p:nvPr/>
        </p:nvSpPr>
        <p:spPr>
          <a:xfrm>
            <a:off x="501805" y="1517960"/>
            <a:ext cx="2341800" cy="2341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 name="Google Shape;397;p29"/>
          <p:cNvSpPr/>
          <p:nvPr/>
        </p:nvSpPr>
        <p:spPr>
          <a:xfrm>
            <a:off x="3401122" y="1517960"/>
            <a:ext cx="2341800" cy="2341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 name="Google Shape;398;p29"/>
          <p:cNvSpPr/>
          <p:nvPr/>
        </p:nvSpPr>
        <p:spPr>
          <a:xfrm>
            <a:off x="6300439" y="1517960"/>
            <a:ext cx="2341800" cy="2341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 name="Google Shape;399;p29"/>
          <p:cNvSpPr txBox="1"/>
          <p:nvPr/>
        </p:nvSpPr>
        <p:spPr>
          <a:xfrm>
            <a:off x="1144089" y="221850"/>
            <a:ext cx="6966600" cy="1085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6600" b="1">
                <a:solidFill>
                  <a:schemeClr val="lt1"/>
                </a:solidFill>
                <a:latin typeface="Arial"/>
                <a:ea typeface="Arial"/>
                <a:cs typeface="Arial"/>
                <a:sym typeface="Arial"/>
              </a:rPr>
              <a:t>{             }</a:t>
            </a:r>
            <a:endParaRPr sz="6600" b="1">
              <a:solidFill>
                <a:schemeClr val="lt1"/>
              </a:solidFill>
              <a:latin typeface="Arial"/>
              <a:ea typeface="Arial"/>
              <a:cs typeface="Arial"/>
              <a:sym typeface="Arial"/>
            </a:endParaRPr>
          </a:p>
        </p:txBody>
      </p:sp>
      <p:sp>
        <p:nvSpPr>
          <p:cNvPr id="400" name="Google Shape;400;p29"/>
          <p:cNvSpPr txBox="1"/>
          <p:nvPr/>
        </p:nvSpPr>
        <p:spPr>
          <a:xfrm>
            <a:off x="1253311" y="522004"/>
            <a:ext cx="66375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700" b="1">
                <a:solidFill>
                  <a:schemeClr val="lt1"/>
                </a:solidFill>
              </a:rPr>
              <a:t>Motivation</a:t>
            </a:r>
            <a:endParaRPr sz="2700" b="1">
              <a:solidFill>
                <a:schemeClr val="lt1"/>
              </a:solidFill>
              <a:latin typeface="Arial"/>
              <a:ea typeface="Arial"/>
              <a:cs typeface="Arial"/>
              <a:sym typeface="Arial"/>
            </a:endParaRPr>
          </a:p>
        </p:txBody>
      </p:sp>
      <p:sp>
        <p:nvSpPr>
          <p:cNvPr id="401" name="Google Shape;401;p29"/>
          <p:cNvSpPr txBox="1"/>
          <p:nvPr/>
        </p:nvSpPr>
        <p:spPr>
          <a:xfrm flipH="1">
            <a:off x="1033165" y="4180871"/>
            <a:ext cx="12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1100"/>
          </a:p>
        </p:txBody>
      </p:sp>
      <p:sp>
        <p:nvSpPr>
          <p:cNvPr id="402" name="Google Shape;402;p29"/>
          <p:cNvSpPr txBox="1"/>
          <p:nvPr/>
        </p:nvSpPr>
        <p:spPr>
          <a:xfrm flipH="1">
            <a:off x="3932481" y="4180871"/>
            <a:ext cx="12789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a:solidFill>
                  <a:schemeClr val="lt1"/>
                </a:solidFill>
              </a:rPr>
              <a:t>Threadpool Visualization</a:t>
            </a:r>
            <a:endParaRPr sz="1100"/>
          </a:p>
        </p:txBody>
      </p:sp>
      <p:sp>
        <p:nvSpPr>
          <p:cNvPr id="403" name="Google Shape;403;p29"/>
          <p:cNvSpPr txBox="1"/>
          <p:nvPr/>
        </p:nvSpPr>
        <p:spPr>
          <a:xfrm flipH="1">
            <a:off x="6831797" y="4180871"/>
            <a:ext cx="12789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a:solidFill>
                  <a:schemeClr val="lt1"/>
                </a:solidFill>
              </a:rPr>
              <a:t>Expected Effect</a:t>
            </a:r>
            <a:endParaRPr sz="1100"/>
          </a:p>
        </p:txBody>
      </p:sp>
      <p:sp>
        <p:nvSpPr>
          <p:cNvPr id="404" name="Google Shape;404;p29"/>
          <p:cNvSpPr txBox="1"/>
          <p:nvPr/>
        </p:nvSpPr>
        <p:spPr>
          <a:xfrm flipH="1">
            <a:off x="1033156" y="4173221"/>
            <a:ext cx="12789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a:solidFill>
                  <a:schemeClr val="lt1"/>
                </a:solidFill>
              </a:rPr>
              <a:t>Tool Problem</a:t>
            </a:r>
            <a:endParaRPr sz="1100"/>
          </a:p>
        </p:txBody>
      </p:sp>
      <p:pic>
        <p:nvPicPr>
          <p:cNvPr id="405" name="Google Shape;405;p29"/>
          <p:cNvPicPr preferRelativeResize="0"/>
          <p:nvPr/>
        </p:nvPicPr>
        <p:blipFill>
          <a:blip r:embed="rId3">
            <a:alphaModFix/>
          </a:blip>
          <a:stretch>
            <a:fillRect/>
          </a:stretch>
        </p:blipFill>
        <p:spPr>
          <a:xfrm>
            <a:off x="873800" y="2840125"/>
            <a:ext cx="1597600" cy="678225"/>
          </a:xfrm>
          <a:prstGeom prst="rect">
            <a:avLst/>
          </a:prstGeom>
          <a:noFill/>
          <a:ln>
            <a:noFill/>
          </a:ln>
        </p:spPr>
      </p:pic>
      <p:pic>
        <p:nvPicPr>
          <p:cNvPr id="406" name="Google Shape;406;p29"/>
          <p:cNvPicPr preferRelativeResize="0"/>
          <p:nvPr/>
        </p:nvPicPr>
        <p:blipFill>
          <a:blip r:embed="rId4">
            <a:alphaModFix/>
          </a:blip>
          <a:stretch>
            <a:fillRect/>
          </a:stretch>
        </p:blipFill>
        <p:spPr>
          <a:xfrm>
            <a:off x="1144103" y="1856875"/>
            <a:ext cx="924200" cy="948825"/>
          </a:xfrm>
          <a:prstGeom prst="rect">
            <a:avLst/>
          </a:prstGeom>
          <a:noFill/>
          <a:ln>
            <a:noFill/>
          </a:ln>
        </p:spPr>
      </p:pic>
      <p:pic>
        <p:nvPicPr>
          <p:cNvPr id="407" name="Google Shape;407;p29" descr="Thread pool in C# - javatpoint"/>
          <p:cNvPicPr preferRelativeResize="0"/>
          <p:nvPr/>
        </p:nvPicPr>
        <p:blipFill>
          <a:blip r:embed="rId5">
            <a:alphaModFix/>
          </a:blip>
          <a:stretch>
            <a:fillRect/>
          </a:stretch>
        </p:blipFill>
        <p:spPr>
          <a:xfrm>
            <a:off x="3491675" y="2349738"/>
            <a:ext cx="2104374" cy="678225"/>
          </a:xfrm>
          <a:prstGeom prst="rect">
            <a:avLst/>
          </a:prstGeom>
          <a:noFill/>
          <a:ln>
            <a:noFill/>
          </a:ln>
        </p:spPr>
      </p:pic>
      <p:pic>
        <p:nvPicPr>
          <p:cNvPr id="408" name="Google Shape;408;p29" descr="Shifting right: testing in production - Amazic"/>
          <p:cNvPicPr preferRelativeResize="0"/>
          <p:nvPr/>
        </p:nvPicPr>
        <p:blipFill>
          <a:blip r:embed="rId6">
            <a:alphaModFix/>
          </a:blip>
          <a:stretch>
            <a:fillRect/>
          </a:stretch>
        </p:blipFill>
        <p:spPr>
          <a:xfrm>
            <a:off x="6745850" y="2081812"/>
            <a:ext cx="1451006" cy="12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sp>
        <p:nvSpPr>
          <p:cNvPr id="413" name="Google Shape;413;p30"/>
          <p:cNvSpPr txBox="1"/>
          <p:nvPr/>
        </p:nvSpPr>
        <p:spPr>
          <a:xfrm>
            <a:off x="196846" y="140530"/>
            <a:ext cx="7638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1   &gt;&gt;</a:t>
            </a:r>
            <a:endParaRPr sz="1100">
              <a:solidFill>
                <a:srgbClr val="2B2929"/>
              </a:solidFill>
              <a:latin typeface="Arial"/>
              <a:ea typeface="Arial"/>
              <a:cs typeface="Arial"/>
              <a:sym typeface="Arial"/>
            </a:endParaRPr>
          </a:p>
        </p:txBody>
      </p:sp>
      <p:sp>
        <p:nvSpPr>
          <p:cNvPr id="414" name="Google Shape;414;p30"/>
          <p:cNvSpPr txBox="1"/>
          <p:nvPr/>
        </p:nvSpPr>
        <p:spPr>
          <a:xfrm>
            <a:off x="960516" y="143902"/>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Objective</a:t>
            </a:r>
            <a:endParaRPr sz="1100"/>
          </a:p>
        </p:txBody>
      </p:sp>
      <p:cxnSp>
        <p:nvCxnSpPr>
          <p:cNvPr id="415" name="Google Shape;415;p30"/>
          <p:cNvCxnSpPr/>
          <p:nvPr/>
        </p:nvCxnSpPr>
        <p:spPr>
          <a:xfrm>
            <a:off x="865266" y="543622"/>
            <a:ext cx="8278800" cy="0"/>
          </a:xfrm>
          <a:prstGeom prst="straightConnector1">
            <a:avLst/>
          </a:prstGeom>
          <a:noFill/>
          <a:ln w="9525" cap="flat" cmpd="sng">
            <a:solidFill>
              <a:schemeClr val="accent4"/>
            </a:solidFill>
            <a:prstDash val="solid"/>
            <a:miter lim="800000"/>
            <a:headEnd type="none" w="sm" len="sm"/>
            <a:tailEnd type="none" w="sm" len="sm"/>
          </a:ln>
        </p:spPr>
      </p:cxnSp>
      <p:cxnSp>
        <p:nvCxnSpPr>
          <p:cNvPr id="416" name="Google Shape;416;p30"/>
          <p:cNvCxnSpPr/>
          <p:nvPr/>
        </p:nvCxnSpPr>
        <p:spPr>
          <a:xfrm>
            <a:off x="4573830" y="2364618"/>
            <a:ext cx="0" cy="894600"/>
          </a:xfrm>
          <a:prstGeom prst="straightConnector1">
            <a:avLst/>
          </a:prstGeom>
          <a:noFill/>
          <a:ln w="9525" cap="flat" cmpd="sng">
            <a:solidFill>
              <a:srgbClr val="9D9B9B"/>
            </a:solidFill>
            <a:prstDash val="dash"/>
            <a:miter lim="800000"/>
            <a:headEnd type="none" w="sm" len="sm"/>
            <a:tailEnd type="none" w="sm" len="sm"/>
          </a:ln>
        </p:spPr>
      </p:cxnSp>
      <p:cxnSp>
        <p:nvCxnSpPr>
          <p:cNvPr id="417" name="Google Shape;417;p30"/>
          <p:cNvCxnSpPr/>
          <p:nvPr/>
        </p:nvCxnSpPr>
        <p:spPr>
          <a:xfrm flipH="1">
            <a:off x="3594310" y="3264743"/>
            <a:ext cx="966000" cy="580800"/>
          </a:xfrm>
          <a:prstGeom prst="straightConnector1">
            <a:avLst/>
          </a:prstGeom>
          <a:noFill/>
          <a:ln w="9525" cap="flat" cmpd="sng">
            <a:solidFill>
              <a:srgbClr val="9D9B9B"/>
            </a:solidFill>
            <a:prstDash val="dash"/>
            <a:miter lim="800000"/>
            <a:headEnd type="none" w="sm" len="sm"/>
            <a:tailEnd type="none" w="sm" len="sm"/>
          </a:ln>
        </p:spPr>
      </p:cxnSp>
      <p:cxnSp>
        <p:nvCxnSpPr>
          <p:cNvPr id="418" name="Google Shape;418;p30"/>
          <p:cNvCxnSpPr/>
          <p:nvPr/>
        </p:nvCxnSpPr>
        <p:spPr>
          <a:xfrm>
            <a:off x="4595598" y="3264740"/>
            <a:ext cx="804600" cy="509400"/>
          </a:xfrm>
          <a:prstGeom prst="straightConnector1">
            <a:avLst/>
          </a:prstGeom>
          <a:noFill/>
          <a:ln w="9525" cap="flat" cmpd="sng">
            <a:solidFill>
              <a:srgbClr val="9D9B9B"/>
            </a:solidFill>
            <a:prstDash val="dash"/>
            <a:miter lim="800000"/>
            <a:headEnd type="none" w="sm" len="sm"/>
            <a:tailEnd type="none" w="sm" len="sm"/>
          </a:ln>
        </p:spPr>
      </p:cxnSp>
      <p:sp>
        <p:nvSpPr>
          <p:cNvPr id="419" name="Google Shape;419;p30"/>
          <p:cNvSpPr/>
          <p:nvPr/>
        </p:nvSpPr>
        <p:spPr>
          <a:xfrm>
            <a:off x="2670262" y="3419509"/>
            <a:ext cx="1319100" cy="13191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0" name="Google Shape;420;p30"/>
          <p:cNvSpPr/>
          <p:nvPr/>
        </p:nvSpPr>
        <p:spPr>
          <a:xfrm>
            <a:off x="3912463" y="1052409"/>
            <a:ext cx="1319100" cy="13191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1" name="Google Shape;421;p30"/>
          <p:cNvSpPr/>
          <p:nvPr/>
        </p:nvSpPr>
        <p:spPr>
          <a:xfrm>
            <a:off x="5231537" y="3419509"/>
            <a:ext cx="1319100" cy="13191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2" name="Google Shape;422;p30"/>
          <p:cNvSpPr txBox="1"/>
          <p:nvPr/>
        </p:nvSpPr>
        <p:spPr>
          <a:xfrm>
            <a:off x="3618096" y="1553400"/>
            <a:ext cx="1937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800" b="1">
                <a:solidFill>
                  <a:schemeClr val="lt1"/>
                </a:solidFill>
              </a:rPr>
              <a:t>popularity</a:t>
            </a:r>
            <a:endParaRPr sz="1800" b="1">
              <a:solidFill>
                <a:schemeClr val="lt1"/>
              </a:solidFill>
              <a:latin typeface="Arial"/>
              <a:ea typeface="Arial"/>
              <a:cs typeface="Arial"/>
              <a:sym typeface="Arial"/>
            </a:endParaRPr>
          </a:p>
        </p:txBody>
      </p:sp>
      <p:sp>
        <p:nvSpPr>
          <p:cNvPr id="423" name="Google Shape;423;p30"/>
          <p:cNvSpPr txBox="1"/>
          <p:nvPr/>
        </p:nvSpPr>
        <p:spPr>
          <a:xfrm>
            <a:off x="2697235" y="3676588"/>
            <a:ext cx="1265100" cy="777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300" b="1">
                <a:solidFill>
                  <a:schemeClr val="lt1"/>
                </a:solidFill>
              </a:rPr>
              <a:t>web</a:t>
            </a:r>
            <a:endParaRPr sz="2300" b="1">
              <a:solidFill>
                <a:schemeClr val="lt1"/>
              </a:solidFill>
            </a:endParaRPr>
          </a:p>
          <a:p>
            <a:pPr marL="0" marR="0" lvl="0" indent="0" algn="ctr" rtl="0">
              <a:spcBef>
                <a:spcPts val="0"/>
              </a:spcBef>
              <a:spcAft>
                <a:spcPts val="0"/>
              </a:spcAft>
              <a:buNone/>
            </a:pPr>
            <a:r>
              <a:rPr lang="ko" sz="2300" b="1">
                <a:solidFill>
                  <a:schemeClr val="lt1"/>
                </a:solidFill>
              </a:rPr>
              <a:t>service</a:t>
            </a:r>
            <a:endParaRPr sz="2300" b="1">
              <a:solidFill>
                <a:schemeClr val="lt1"/>
              </a:solidFill>
            </a:endParaRPr>
          </a:p>
        </p:txBody>
      </p:sp>
      <p:sp>
        <p:nvSpPr>
          <p:cNvPr id="424" name="Google Shape;424;p30"/>
          <p:cNvSpPr txBox="1"/>
          <p:nvPr/>
        </p:nvSpPr>
        <p:spPr>
          <a:xfrm>
            <a:off x="4648926" y="3905200"/>
            <a:ext cx="25221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300" b="1">
                <a:solidFill>
                  <a:schemeClr val="lt1"/>
                </a:solidFill>
              </a:rPr>
              <a:t>category</a:t>
            </a:r>
            <a:endParaRPr sz="2300" b="1">
              <a:solidFill>
                <a:schemeClr val="lt1"/>
              </a:solidFill>
              <a:latin typeface="Arial"/>
              <a:ea typeface="Arial"/>
              <a:cs typeface="Arial"/>
              <a:sym typeface="Arial"/>
            </a:endParaRPr>
          </a:p>
        </p:txBody>
      </p:sp>
      <p:sp>
        <p:nvSpPr>
          <p:cNvPr id="425" name="Google Shape;425;p30"/>
          <p:cNvSpPr txBox="1"/>
          <p:nvPr/>
        </p:nvSpPr>
        <p:spPr>
          <a:xfrm>
            <a:off x="404565" y="3972719"/>
            <a:ext cx="1748700" cy="3462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ko" sz="900">
                <a:solidFill>
                  <a:schemeClr val="dk1"/>
                </a:solidFill>
              </a:rPr>
              <a:t>Use the web to display API information.</a:t>
            </a:r>
            <a:endParaRPr sz="1100"/>
          </a:p>
        </p:txBody>
      </p:sp>
      <p:sp>
        <p:nvSpPr>
          <p:cNvPr id="426" name="Google Shape;426;p30"/>
          <p:cNvSpPr txBox="1"/>
          <p:nvPr/>
        </p:nvSpPr>
        <p:spPr>
          <a:xfrm>
            <a:off x="404565" y="3612839"/>
            <a:ext cx="1507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chemeClr val="dk1"/>
                </a:solidFill>
              </a:rPr>
              <a:t>Visualization</a:t>
            </a:r>
            <a:endParaRPr sz="1100"/>
          </a:p>
        </p:txBody>
      </p:sp>
      <p:sp>
        <p:nvSpPr>
          <p:cNvPr id="427" name="Google Shape;427;p30"/>
          <p:cNvSpPr txBox="1"/>
          <p:nvPr/>
        </p:nvSpPr>
        <p:spPr>
          <a:xfrm>
            <a:off x="6890196" y="3972719"/>
            <a:ext cx="1748700" cy="3462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ko" sz="900">
                <a:solidFill>
                  <a:schemeClr val="dk1"/>
                </a:solidFill>
              </a:rPr>
              <a:t>It is easy to obtain the desired API information.</a:t>
            </a:r>
            <a:endParaRPr sz="1100"/>
          </a:p>
        </p:txBody>
      </p:sp>
      <p:sp>
        <p:nvSpPr>
          <p:cNvPr id="428" name="Google Shape;428;p30"/>
          <p:cNvSpPr txBox="1"/>
          <p:nvPr/>
        </p:nvSpPr>
        <p:spPr>
          <a:xfrm>
            <a:off x="6890196" y="3612839"/>
            <a:ext cx="1507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chemeClr val="dk1"/>
                </a:solidFill>
              </a:rPr>
              <a:t>filtering</a:t>
            </a:r>
            <a:endParaRPr sz="1100"/>
          </a:p>
        </p:txBody>
      </p:sp>
      <p:sp>
        <p:nvSpPr>
          <p:cNvPr id="429" name="Google Shape;429;p30"/>
          <p:cNvSpPr txBox="1"/>
          <p:nvPr/>
        </p:nvSpPr>
        <p:spPr>
          <a:xfrm>
            <a:off x="5500170" y="1828983"/>
            <a:ext cx="1748700" cy="5310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ko" sz="1000">
                <a:highlight>
                  <a:srgbClr val="FFFFFF"/>
                </a:highlight>
                <a:latin typeface="Microsoft Yahei"/>
                <a:ea typeface="Microsoft Yahei"/>
                <a:cs typeface="Microsoft Yahei"/>
                <a:sym typeface="Microsoft Yahei"/>
              </a:rPr>
              <a:t>Among the languages, Java is used a lot, and among Java, Spring Boot is used a lot.</a:t>
            </a:r>
            <a:endParaRPr sz="1000"/>
          </a:p>
        </p:txBody>
      </p:sp>
      <p:sp>
        <p:nvSpPr>
          <p:cNvPr id="430" name="Google Shape;430;p30"/>
          <p:cNvSpPr txBox="1"/>
          <p:nvPr/>
        </p:nvSpPr>
        <p:spPr>
          <a:xfrm>
            <a:off x="5500176" y="1230575"/>
            <a:ext cx="18399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chemeClr val="dk1"/>
                </a:solidFill>
              </a:rPr>
              <a:t>Spring boot program</a:t>
            </a:r>
            <a:endParaRPr sz="1100"/>
          </a:p>
        </p:txBody>
      </p:sp>
      <p:pic>
        <p:nvPicPr>
          <p:cNvPr id="431" name="Google Shape;431;p30"/>
          <p:cNvPicPr preferRelativeResize="0"/>
          <p:nvPr/>
        </p:nvPicPr>
        <p:blipFill>
          <a:blip r:embed="rId3">
            <a:alphaModFix/>
          </a:blip>
          <a:stretch>
            <a:fillRect/>
          </a:stretch>
        </p:blipFill>
        <p:spPr>
          <a:xfrm>
            <a:off x="1064675" y="788738"/>
            <a:ext cx="2254175" cy="1268001"/>
          </a:xfrm>
          <a:prstGeom prst="rect">
            <a:avLst/>
          </a:prstGeom>
          <a:noFill/>
          <a:ln>
            <a:noFill/>
          </a:ln>
        </p:spPr>
      </p:pic>
      <p:pic>
        <p:nvPicPr>
          <p:cNvPr id="432" name="Google Shape;432;p30"/>
          <p:cNvPicPr preferRelativeResize="0"/>
          <p:nvPr/>
        </p:nvPicPr>
        <p:blipFill>
          <a:blip r:embed="rId4">
            <a:alphaModFix/>
          </a:blip>
          <a:stretch>
            <a:fillRect/>
          </a:stretch>
        </p:blipFill>
        <p:spPr>
          <a:xfrm>
            <a:off x="1995450" y="1342545"/>
            <a:ext cx="1710100" cy="1521322"/>
          </a:xfrm>
          <a:prstGeom prst="rect">
            <a:avLst/>
          </a:prstGeom>
          <a:noFill/>
          <a:ln>
            <a:noFill/>
          </a:ln>
        </p:spPr>
      </p:pic>
      <p:sp>
        <p:nvSpPr>
          <p:cNvPr id="433" name="Google Shape;433;p30"/>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p31"/>
          <p:cNvSpPr txBox="1"/>
          <p:nvPr/>
        </p:nvSpPr>
        <p:spPr>
          <a:xfrm>
            <a:off x="196846" y="140530"/>
            <a:ext cx="70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1</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439" name="Google Shape;439;p31"/>
          <p:cNvSpPr txBox="1"/>
          <p:nvPr/>
        </p:nvSpPr>
        <p:spPr>
          <a:xfrm>
            <a:off x="960516" y="143902"/>
            <a:ext cx="1513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b="1">
                <a:solidFill>
                  <a:srgbClr val="2B2929"/>
                </a:solidFill>
              </a:rPr>
              <a:t>Members’ role</a:t>
            </a:r>
            <a:endParaRPr sz="1100"/>
          </a:p>
        </p:txBody>
      </p:sp>
      <p:cxnSp>
        <p:nvCxnSpPr>
          <p:cNvPr id="440" name="Google Shape;440;p31"/>
          <p:cNvCxnSpPr/>
          <p:nvPr/>
        </p:nvCxnSpPr>
        <p:spPr>
          <a:xfrm>
            <a:off x="865266" y="543622"/>
            <a:ext cx="8278734" cy="0"/>
          </a:xfrm>
          <a:prstGeom prst="straightConnector1">
            <a:avLst/>
          </a:prstGeom>
          <a:noFill/>
          <a:ln w="9525" cap="flat" cmpd="sng">
            <a:solidFill>
              <a:schemeClr val="accent4"/>
            </a:solidFill>
            <a:prstDash val="solid"/>
            <a:miter lim="800000"/>
            <a:headEnd type="none" w="sm" len="sm"/>
            <a:tailEnd type="none" w="sm" len="sm"/>
          </a:ln>
        </p:spPr>
      </p:cxnSp>
      <p:sp>
        <p:nvSpPr>
          <p:cNvPr id="441" name="Google Shape;441;p31"/>
          <p:cNvSpPr/>
          <p:nvPr/>
        </p:nvSpPr>
        <p:spPr>
          <a:xfrm>
            <a:off x="858917" y="1131544"/>
            <a:ext cx="3780000" cy="1701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645B53"/>
              </a:solidFill>
              <a:latin typeface="Arial"/>
              <a:ea typeface="Arial"/>
              <a:cs typeface="Arial"/>
              <a:sym typeface="Arial"/>
            </a:endParaRPr>
          </a:p>
        </p:txBody>
      </p:sp>
      <p:sp>
        <p:nvSpPr>
          <p:cNvPr id="442" name="Google Shape;442;p31"/>
          <p:cNvSpPr/>
          <p:nvPr/>
        </p:nvSpPr>
        <p:spPr>
          <a:xfrm>
            <a:off x="4643902" y="1131884"/>
            <a:ext cx="3780000" cy="1701000"/>
          </a:xfrm>
          <a:prstGeom prst="rect">
            <a:avLst/>
          </a:prstGeom>
          <a:solidFill>
            <a:srgbClr val="B0B0A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645B53"/>
              </a:solidFill>
              <a:latin typeface="Arial"/>
              <a:ea typeface="Arial"/>
              <a:cs typeface="Arial"/>
              <a:sym typeface="Arial"/>
            </a:endParaRPr>
          </a:p>
        </p:txBody>
      </p:sp>
      <p:sp>
        <p:nvSpPr>
          <p:cNvPr id="443" name="Google Shape;443;p31"/>
          <p:cNvSpPr/>
          <p:nvPr/>
        </p:nvSpPr>
        <p:spPr>
          <a:xfrm>
            <a:off x="858917" y="2832203"/>
            <a:ext cx="3780000" cy="1701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4" name="Google Shape;444;p31"/>
          <p:cNvSpPr/>
          <p:nvPr/>
        </p:nvSpPr>
        <p:spPr>
          <a:xfrm>
            <a:off x="4643902" y="2832203"/>
            <a:ext cx="3780000" cy="170100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5" name="Google Shape;445;p31"/>
          <p:cNvSpPr txBox="1"/>
          <p:nvPr/>
        </p:nvSpPr>
        <p:spPr>
          <a:xfrm>
            <a:off x="3661063" y="2355138"/>
            <a:ext cx="824100" cy="3462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1800" b="1">
                <a:solidFill>
                  <a:schemeClr val="dk1"/>
                </a:solidFill>
              </a:rPr>
              <a:t>한용준</a:t>
            </a:r>
            <a:endParaRPr sz="1800" b="1">
              <a:solidFill>
                <a:schemeClr val="dk1"/>
              </a:solidFill>
              <a:latin typeface="Arial"/>
              <a:ea typeface="Arial"/>
              <a:cs typeface="Arial"/>
              <a:sym typeface="Arial"/>
            </a:endParaRPr>
          </a:p>
        </p:txBody>
      </p:sp>
      <p:grpSp>
        <p:nvGrpSpPr>
          <p:cNvPr id="446" name="Google Shape;446;p31"/>
          <p:cNvGrpSpPr/>
          <p:nvPr/>
        </p:nvGrpSpPr>
        <p:grpSpPr>
          <a:xfrm>
            <a:off x="4774326" y="2344750"/>
            <a:ext cx="905101" cy="362025"/>
            <a:chOff x="6357509" y="3126333"/>
            <a:chExt cx="2464200" cy="482700"/>
          </a:xfrm>
        </p:grpSpPr>
        <p:sp>
          <p:nvSpPr>
            <p:cNvPr id="447" name="Google Shape;447;p31"/>
            <p:cNvSpPr/>
            <p:nvPr/>
          </p:nvSpPr>
          <p:spPr>
            <a:xfrm>
              <a:off x="6364508" y="3126333"/>
              <a:ext cx="2236500" cy="482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448" name="Google Shape;448;p31"/>
            <p:cNvSpPr txBox="1"/>
            <p:nvPr/>
          </p:nvSpPr>
          <p:spPr>
            <a:xfrm>
              <a:off x="6357509" y="3140133"/>
              <a:ext cx="24642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1">
                  <a:solidFill>
                    <a:schemeClr val="dk1"/>
                  </a:solidFill>
                </a:rPr>
                <a:t>김준영</a:t>
              </a:r>
              <a:endParaRPr sz="1800" b="1">
                <a:solidFill>
                  <a:schemeClr val="dk1"/>
                </a:solidFill>
                <a:latin typeface="Arial"/>
                <a:ea typeface="Arial"/>
                <a:cs typeface="Arial"/>
                <a:sym typeface="Arial"/>
              </a:endParaRPr>
            </a:p>
          </p:txBody>
        </p:sp>
      </p:grpSp>
      <p:sp>
        <p:nvSpPr>
          <p:cNvPr id="449" name="Google Shape;449;p31"/>
          <p:cNvSpPr txBox="1"/>
          <p:nvPr/>
        </p:nvSpPr>
        <p:spPr>
          <a:xfrm>
            <a:off x="1054604" y="1351111"/>
            <a:ext cx="2317200" cy="12546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Testing</a:t>
            </a:r>
            <a:endParaRPr sz="1400">
              <a:solidFill>
                <a:schemeClr val="lt1"/>
              </a:solidFill>
              <a:latin typeface="Arial"/>
              <a:ea typeface="Arial"/>
              <a:cs typeface="Arial"/>
              <a:sym typeface="Arial"/>
            </a:endParaRPr>
          </a:p>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Implement Frontend</a:t>
            </a:r>
            <a:endParaRPr sz="1400">
              <a:solidFill>
                <a:schemeClr val="lt1"/>
              </a:solidFill>
              <a:latin typeface="Arial"/>
              <a:ea typeface="Arial"/>
              <a:cs typeface="Arial"/>
              <a:sym typeface="Arial"/>
            </a:endParaRPr>
          </a:p>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Implement Library</a:t>
            </a:r>
            <a:endParaRPr sz="1400">
              <a:solidFill>
                <a:schemeClr val="lt1"/>
              </a:solidFill>
              <a:latin typeface="Arial"/>
              <a:ea typeface="Arial"/>
              <a:cs typeface="Arial"/>
              <a:sym typeface="Arial"/>
            </a:endParaRPr>
          </a:p>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Background Study</a:t>
            </a:r>
            <a:endParaRPr sz="1400">
              <a:solidFill>
                <a:schemeClr val="lt1"/>
              </a:solidFill>
              <a:latin typeface="Arial"/>
              <a:ea typeface="Arial"/>
              <a:cs typeface="Arial"/>
              <a:sym typeface="Arial"/>
            </a:endParaRPr>
          </a:p>
        </p:txBody>
      </p:sp>
      <p:sp>
        <p:nvSpPr>
          <p:cNvPr id="450" name="Google Shape;450;p31"/>
          <p:cNvSpPr txBox="1"/>
          <p:nvPr/>
        </p:nvSpPr>
        <p:spPr>
          <a:xfrm>
            <a:off x="5987217" y="1524736"/>
            <a:ext cx="2216100" cy="1254600"/>
          </a:xfrm>
          <a:prstGeom prst="rect">
            <a:avLst/>
          </a:prstGeom>
          <a:noFill/>
          <a:ln>
            <a:noFill/>
          </a:ln>
        </p:spPr>
        <p:txBody>
          <a:bodyPr spcFirstLastPara="1" wrap="square" lIns="68575" tIns="34275" rIns="68575" bIns="34275" anchor="t" anchorCtr="0">
            <a:spAutoFit/>
          </a:bodyPr>
          <a:lstStyle/>
          <a:p>
            <a:pPr marL="215900" marR="0" lvl="0" indent="-215900" algn="r" rtl="0">
              <a:lnSpc>
                <a:spcPct val="150000"/>
              </a:lnSpc>
              <a:spcBef>
                <a:spcPts val="0"/>
              </a:spcBef>
              <a:spcAft>
                <a:spcPts val="0"/>
              </a:spcAft>
              <a:buClr>
                <a:schemeClr val="dk1"/>
              </a:buClr>
              <a:buSzPts val="1400"/>
              <a:buFont typeface="Noto Sans Symbols"/>
              <a:buChar char="▪"/>
            </a:pPr>
            <a:r>
              <a:rPr lang="ko">
                <a:solidFill>
                  <a:schemeClr val="dk1"/>
                </a:solidFill>
              </a:rPr>
              <a:t>Backend Developer</a:t>
            </a:r>
            <a:endParaRPr sz="1400">
              <a:solidFill>
                <a:schemeClr val="dk1"/>
              </a:solidFill>
              <a:latin typeface="Arial"/>
              <a:ea typeface="Arial"/>
              <a:cs typeface="Arial"/>
              <a:sym typeface="Arial"/>
            </a:endParaRPr>
          </a:p>
          <a:p>
            <a:pPr marL="215900" marR="0" lvl="0" indent="-215900" algn="r" rtl="0">
              <a:lnSpc>
                <a:spcPct val="150000"/>
              </a:lnSpc>
              <a:spcBef>
                <a:spcPts val="0"/>
              </a:spcBef>
              <a:spcAft>
                <a:spcPts val="0"/>
              </a:spcAft>
              <a:buClr>
                <a:schemeClr val="dk1"/>
              </a:buClr>
              <a:buSzPts val="1400"/>
              <a:buFont typeface="Noto Sans Symbols"/>
              <a:buChar char="▪"/>
            </a:pPr>
            <a:r>
              <a:rPr lang="ko">
                <a:solidFill>
                  <a:schemeClr val="dk1"/>
                </a:solidFill>
              </a:rPr>
              <a:t>UI/UX design (Figma)</a:t>
            </a:r>
            <a:endParaRPr sz="1400">
              <a:solidFill>
                <a:schemeClr val="dk1"/>
              </a:solidFill>
              <a:latin typeface="Arial"/>
              <a:ea typeface="Arial"/>
              <a:cs typeface="Arial"/>
              <a:sym typeface="Arial"/>
            </a:endParaRPr>
          </a:p>
          <a:p>
            <a:pPr marL="215900" marR="0" lvl="0" indent="-215900" algn="r" rtl="0">
              <a:lnSpc>
                <a:spcPct val="150000"/>
              </a:lnSpc>
              <a:spcBef>
                <a:spcPts val="0"/>
              </a:spcBef>
              <a:spcAft>
                <a:spcPts val="0"/>
              </a:spcAft>
              <a:buClr>
                <a:schemeClr val="dk1"/>
              </a:buClr>
              <a:buSzPts val="1400"/>
              <a:buFont typeface="Noto Sans Symbols"/>
              <a:buChar char="▪"/>
            </a:pPr>
            <a:r>
              <a:rPr lang="ko">
                <a:solidFill>
                  <a:schemeClr val="dk1"/>
                </a:solidFill>
              </a:rPr>
              <a:t>Project Deployment</a:t>
            </a:r>
            <a:endParaRPr>
              <a:solidFill>
                <a:schemeClr val="dk1"/>
              </a:solidFill>
            </a:endParaRPr>
          </a:p>
          <a:p>
            <a:pPr marL="215900" marR="0" lvl="0" indent="-196850" algn="r" rtl="0">
              <a:lnSpc>
                <a:spcPct val="150000"/>
              </a:lnSpc>
              <a:spcBef>
                <a:spcPts val="0"/>
              </a:spcBef>
              <a:spcAft>
                <a:spcPts val="0"/>
              </a:spcAft>
              <a:buClr>
                <a:schemeClr val="dk1"/>
              </a:buClr>
              <a:buSzPts val="1100"/>
              <a:buChar char="▪"/>
            </a:pPr>
            <a:r>
              <a:rPr lang="ko">
                <a:solidFill>
                  <a:schemeClr val="dk1"/>
                </a:solidFill>
              </a:rPr>
              <a:t>Background Study</a:t>
            </a:r>
            <a:endParaRPr>
              <a:solidFill>
                <a:schemeClr val="dk1"/>
              </a:solidFill>
            </a:endParaRPr>
          </a:p>
        </p:txBody>
      </p:sp>
      <p:sp>
        <p:nvSpPr>
          <p:cNvPr id="451" name="Google Shape;451;p31"/>
          <p:cNvSpPr txBox="1"/>
          <p:nvPr/>
        </p:nvSpPr>
        <p:spPr>
          <a:xfrm>
            <a:off x="1054604" y="3016955"/>
            <a:ext cx="2317200" cy="9312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Implement Frontend</a:t>
            </a:r>
            <a:endParaRPr sz="1400">
              <a:solidFill>
                <a:schemeClr val="lt1"/>
              </a:solidFill>
              <a:latin typeface="Arial"/>
              <a:ea typeface="Arial"/>
              <a:cs typeface="Arial"/>
              <a:sym typeface="Arial"/>
            </a:endParaRPr>
          </a:p>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Design Implement</a:t>
            </a:r>
            <a:endParaRPr sz="1400">
              <a:solidFill>
                <a:schemeClr val="lt1"/>
              </a:solidFill>
              <a:latin typeface="Arial"/>
              <a:ea typeface="Arial"/>
              <a:cs typeface="Arial"/>
              <a:sym typeface="Arial"/>
            </a:endParaRPr>
          </a:p>
          <a:p>
            <a:pPr marL="215900" marR="0" lvl="0" indent="-215900" algn="l" rtl="0">
              <a:lnSpc>
                <a:spcPct val="150000"/>
              </a:lnSpc>
              <a:spcBef>
                <a:spcPts val="0"/>
              </a:spcBef>
              <a:spcAft>
                <a:spcPts val="0"/>
              </a:spcAft>
              <a:buClr>
                <a:schemeClr val="lt1"/>
              </a:buClr>
              <a:buSzPts val="1400"/>
              <a:buFont typeface="Noto Sans Symbols"/>
              <a:buChar char="▪"/>
            </a:pPr>
            <a:r>
              <a:rPr lang="ko">
                <a:solidFill>
                  <a:schemeClr val="lt1"/>
                </a:solidFill>
              </a:rPr>
              <a:t>Background Study</a:t>
            </a:r>
            <a:endParaRPr sz="1400">
              <a:solidFill>
                <a:schemeClr val="lt1"/>
              </a:solidFill>
              <a:latin typeface="Arial"/>
              <a:ea typeface="Arial"/>
              <a:cs typeface="Arial"/>
              <a:sym typeface="Arial"/>
            </a:endParaRPr>
          </a:p>
        </p:txBody>
      </p:sp>
      <p:sp>
        <p:nvSpPr>
          <p:cNvPr id="452" name="Google Shape;452;p31"/>
          <p:cNvSpPr txBox="1"/>
          <p:nvPr/>
        </p:nvSpPr>
        <p:spPr>
          <a:xfrm>
            <a:off x="5886227" y="3015350"/>
            <a:ext cx="2317200" cy="1254600"/>
          </a:xfrm>
          <a:prstGeom prst="rect">
            <a:avLst/>
          </a:prstGeom>
          <a:noFill/>
          <a:ln>
            <a:noFill/>
          </a:ln>
        </p:spPr>
        <p:txBody>
          <a:bodyPr spcFirstLastPara="1" wrap="square" lIns="68575" tIns="34275" rIns="68575" bIns="34275" anchor="t" anchorCtr="0">
            <a:spAutoFit/>
          </a:bodyPr>
          <a:lstStyle/>
          <a:p>
            <a:pPr marL="215900" marR="0" lvl="0" indent="-215900" algn="r" rtl="0">
              <a:lnSpc>
                <a:spcPct val="150000"/>
              </a:lnSpc>
              <a:spcBef>
                <a:spcPts val="0"/>
              </a:spcBef>
              <a:spcAft>
                <a:spcPts val="0"/>
              </a:spcAft>
              <a:buClr>
                <a:schemeClr val="dk1"/>
              </a:buClr>
              <a:buSzPts val="1400"/>
              <a:buFont typeface="Noto Sans Symbols"/>
              <a:buChar char="▪"/>
            </a:pPr>
            <a:r>
              <a:rPr lang="ko">
                <a:solidFill>
                  <a:schemeClr val="dk1"/>
                </a:solidFill>
              </a:rPr>
              <a:t>Implement Frontend</a:t>
            </a:r>
            <a:endParaRPr>
              <a:solidFill>
                <a:schemeClr val="dk1"/>
              </a:solidFill>
            </a:endParaRPr>
          </a:p>
          <a:p>
            <a:pPr marL="215900" marR="0" lvl="0" indent="-196850" algn="r" rtl="0">
              <a:lnSpc>
                <a:spcPct val="150000"/>
              </a:lnSpc>
              <a:spcBef>
                <a:spcPts val="0"/>
              </a:spcBef>
              <a:spcAft>
                <a:spcPts val="0"/>
              </a:spcAft>
              <a:buClr>
                <a:schemeClr val="dk1"/>
              </a:buClr>
              <a:buSzPts val="1100"/>
              <a:buChar char="▪"/>
            </a:pPr>
            <a:r>
              <a:rPr lang="ko">
                <a:solidFill>
                  <a:schemeClr val="dk1"/>
                </a:solidFill>
              </a:rPr>
              <a:t>Design Implement</a:t>
            </a:r>
            <a:endParaRPr>
              <a:solidFill>
                <a:schemeClr val="dk1"/>
              </a:solidFill>
            </a:endParaRPr>
          </a:p>
          <a:p>
            <a:pPr marL="215900" marR="0" lvl="0" indent="-196850" algn="r" rtl="0">
              <a:lnSpc>
                <a:spcPct val="150000"/>
              </a:lnSpc>
              <a:spcBef>
                <a:spcPts val="0"/>
              </a:spcBef>
              <a:spcAft>
                <a:spcPts val="0"/>
              </a:spcAft>
              <a:buClr>
                <a:schemeClr val="dk1"/>
              </a:buClr>
              <a:buSzPts val="1100"/>
              <a:buChar char="▪"/>
            </a:pPr>
            <a:r>
              <a:rPr lang="ko">
                <a:solidFill>
                  <a:schemeClr val="dk1"/>
                </a:solidFill>
              </a:rPr>
              <a:t>Library Deployment</a:t>
            </a:r>
            <a:endParaRPr>
              <a:solidFill>
                <a:schemeClr val="dk1"/>
              </a:solidFill>
            </a:endParaRPr>
          </a:p>
          <a:p>
            <a:pPr marL="215900" marR="0" lvl="0" indent="-196850" algn="r" rtl="0">
              <a:lnSpc>
                <a:spcPct val="150000"/>
              </a:lnSpc>
              <a:spcBef>
                <a:spcPts val="0"/>
              </a:spcBef>
              <a:spcAft>
                <a:spcPts val="0"/>
              </a:spcAft>
              <a:buClr>
                <a:schemeClr val="dk1"/>
              </a:buClr>
              <a:buSzPts val="1100"/>
              <a:buChar char="▪"/>
            </a:pPr>
            <a:r>
              <a:rPr lang="ko">
                <a:solidFill>
                  <a:schemeClr val="dk1"/>
                </a:solidFill>
              </a:rPr>
              <a:t>Background Study</a:t>
            </a:r>
            <a:endParaRPr>
              <a:solidFill>
                <a:schemeClr val="dk1"/>
              </a:solidFill>
            </a:endParaRPr>
          </a:p>
        </p:txBody>
      </p:sp>
      <p:sp>
        <p:nvSpPr>
          <p:cNvPr id="453" name="Google Shape;453;p31"/>
          <p:cNvSpPr txBox="1"/>
          <p:nvPr/>
        </p:nvSpPr>
        <p:spPr>
          <a:xfrm>
            <a:off x="3664663" y="2955113"/>
            <a:ext cx="824100" cy="3462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1800" b="1">
                <a:solidFill>
                  <a:schemeClr val="dk1"/>
                </a:solidFill>
              </a:rPr>
              <a:t>김경현</a:t>
            </a:r>
            <a:endParaRPr sz="1800" b="1">
              <a:solidFill>
                <a:schemeClr val="dk1"/>
              </a:solidFill>
              <a:latin typeface="Arial"/>
              <a:ea typeface="Arial"/>
              <a:cs typeface="Arial"/>
              <a:sym typeface="Arial"/>
            </a:endParaRPr>
          </a:p>
        </p:txBody>
      </p:sp>
      <p:sp>
        <p:nvSpPr>
          <p:cNvPr id="454" name="Google Shape;454;p31"/>
          <p:cNvSpPr txBox="1"/>
          <p:nvPr/>
        </p:nvSpPr>
        <p:spPr>
          <a:xfrm>
            <a:off x="4781738" y="2955113"/>
            <a:ext cx="824100" cy="3462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1">
                <a:solidFill>
                  <a:schemeClr val="dk1"/>
                </a:solidFill>
              </a:rPr>
              <a:t>윤재환</a:t>
            </a:r>
            <a:endParaRPr sz="1800" b="1">
              <a:solidFill>
                <a:schemeClr val="dk1"/>
              </a:solidFill>
              <a:latin typeface="Arial"/>
              <a:ea typeface="Arial"/>
              <a:cs typeface="Arial"/>
              <a:sym typeface="Arial"/>
            </a:endParaRPr>
          </a:p>
        </p:txBody>
      </p:sp>
      <p:sp>
        <p:nvSpPr>
          <p:cNvPr id="455" name="Google Shape;455;p31"/>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2"/>
          <p:cNvSpPr txBox="1"/>
          <p:nvPr/>
        </p:nvSpPr>
        <p:spPr>
          <a:xfrm>
            <a:off x="196846" y="140530"/>
            <a:ext cx="703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rgbClr val="2B2929"/>
                </a:solidFill>
                <a:latin typeface="Arial"/>
                <a:ea typeface="Arial"/>
                <a:cs typeface="Arial"/>
                <a:sym typeface="Arial"/>
              </a:rPr>
              <a:t>Part </a:t>
            </a:r>
            <a:r>
              <a:rPr lang="ko" sz="1100">
                <a:solidFill>
                  <a:srgbClr val="2B2929"/>
                </a:solidFill>
              </a:rPr>
              <a:t>1</a:t>
            </a:r>
            <a:r>
              <a:rPr lang="ko" sz="1100">
                <a:solidFill>
                  <a:srgbClr val="2B2929"/>
                </a:solidFill>
                <a:latin typeface="Arial"/>
                <a:ea typeface="Arial"/>
                <a:cs typeface="Arial"/>
                <a:sym typeface="Arial"/>
              </a:rPr>
              <a:t> &gt;&gt;</a:t>
            </a:r>
            <a:endParaRPr sz="1100">
              <a:solidFill>
                <a:srgbClr val="2B2929"/>
              </a:solidFill>
              <a:latin typeface="Arial"/>
              <a:ea typeface="Arial"/>
              <a:cs typeface="Arial"/>
              <a:sym typeface="Arial"/>
            </a:endParaRPr>
          </a:p>
        </p:txBody>
      </p:sp>
      <p:sp>
        <p:nvSpPr>
          <p:cNvPr id="461" name="Google Shape;461;p32"/>
          <p:cNvSpPr txBox="1"/>
          <p:nvPr/>
        </p:nvSpPr>
        <p:spPr>
          <a:xfrm>
            <a:off x="960530" y="143900"/>
            <a:ext cx="2380500" cy="300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ko" sz="1500" b="1">
                <a:solidFill>
                  <a:srgbClr val="2B2929"/>
                </a:solidFill>
              </a:rPr>
              <a:t>Project Processing</a:t>
            </a:r>
            <a:endParaRPr sz="1100"/>
          </a:p>
        </p:txBody>
      </p:sp>
      <p:cxnSp>
        <p:nvCxnSpPr>
          <p:cNvPr id="462" name="Google Shape;462;p32"/>
          <p:cNvCxnSpPr/>
          <p:nvPr/>
        </p:nvCxnSpPr>
        <p:spPr>
          <a:xfrm>
            <a:off x="865266" y="543622"/>
            <a:ext cx="8278734" cy="0"/>
          </a:xfrm>
          <a:prstGeom prst="straightConnector1">
            <a:avLst/>
          </a:prstGeom>
          <a:noFill/>
          <a:ln w="9525" cap="flat" cmpd="sng">
            <a:solidFill>
              <a:schemeClr val="accent4"/>
            </a:solidFill>
            <a:prstDash val="solid"/>
            <a:miter lim="800000"/>
            <a:headEnd type="none" w="sm" len="sm"/>
            <a:tailEnd type="none" w="sm" len="sm"/>
          </a:ln>
        </p:spPr>
      </p:cxnSp>
      <p:cxnSp>
        <p:nvCxnSpPr>
          <p:cNvPr id="463" name="Google Shape;463;p32"/>
          <p:cNvCxnSpPr/>
          <p:nvPr/>
        </p:nvCxnSpPr>
        <p:spPr>
          <a:xfrm>
            <a:off x="0" y="1504064"/>
            <a:ext cx="9153300" cy="0"/>
          </a:xfrm>
          <a:prstGeom prst="straightConnector1">
            <a:avLst/>
          </a:prstGeom>
          <a:noFill/>
          <a:ln w="12700" cap="flat" cmpd="sng">
            <a:solidFill>
              <a:srgbClr val="D8D8D8"/>
            </a:solidFill>
            <a:prstDash val="dash"/>
            <a:miter lim="800000"/>
            <a:headEnd type="none" w="sm" len="sm"/>
            <a:tailEnd type="none" w="sm" len="sm"/>
          </a:ln>
        </p:spPr>
      </p:cxnSp>
      <p:sp>
        <p:nvSpPr>
          <p:cNvPr id="464" name="Google Shape;464;p32"/>
          <p:cNvSpPr/>
          <p:nvPr/>
        </p:nvSpPr>
        <p:spPr>
          <a:xfrm>
            <a:off x="2819376" y="1344412"/>
            <a:ext cx="351000" cy="351000"/>
          </a:xfrm>
          <a:prstGeom prst="ellipse">
            <a:avLst/>
          </a:prstGeom>
          <a:solidFill>
            <a:srgbClr val="BEBE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5" name="Google Shape;465;p32"/>
          <p:cNvSpPr txBox="1"/>
          <p:nvPr/>
        </p:nvSpPr>
        <p:spPr>
          <a:xfrm>
            <a:off x="2659902" y="1790675"/>
            <a:ext cx="669900" cy="7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week</a:t>
            </a:r>
            <a:endParaRPr b="1">
              <a:solidFill>
                <a:schemeClr val="dk1"/>
              </a:solidFill>
            </a:endParaRPr>
          </a:p>
          <a:p>
            <a:pPr marL="0" marR="0" lvl="0" indent="0" algn="ctr" rtl="0">
              <a:spcBef>
                <a:spcPts val="0"/>
              </a:spcBef>
              <a:spcAft>
                <a:spcPts val="0"/>
              </a:spcAft>
              <a:buNone/>
            </a:pPr>
            <a:r>
              <a:rPr lang="ko" b="1">
                <a:solidFill>
                  <a:schemeClr val="dk1"/>
                </a:solidFill>
              </a:rPr>
              <a:t>4~5</a:t>
            </a:r>
            <a:endParaRPr b="1">
              <a:solidFill>
                <a:schemeClr val="dk1"/>
              </a:solidFill>
            </a:endParaRPr>
          </a:p>
          <a:p>
            <a:pPr marL="0" marR="0" lvl="0" indent="0" algn="ctr" rtl="0">
              <a:spcBef>
                <a:spcPts val="0"/>
              </a:spcBef>
              <a:spcAft>
                <a:spcPts val="0"/>
              </a:spcAft>
              <a:buNone/>
            </a:pPr>
            <a:endParaRPr b="1">
              <a:solidFill>
                <a:schemeClr val="dk1"/>
              </a:solidFill>
            </a:endParaRPr>
          </a:p>
        </p:txBody>
      </p:sp>
      <p:sp>
        <p:nvSpPr>
          <p:cNvPr id="466" name="Google Shape;466;p32"/>
          <p:cNvSpPr txBox="1"/>
          <p:nvPr/>
        </p:nvSpPr>
        <p:spPr>
          <a:xfrm>
            <a:off x="2191519" y="2363357"/>
            <a:ext cx="16068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b="1">
                <a:solidFill>
                  <a:schemeClr val="dk1"/>
                </a:solidFill>
              </a:rPr>
              <a:t>Background Study</a:t>
            </a:r>
            <a:endParaRPr sz="1100"/>
          </a:p>
        </p:txBody>
      </p:sp>
      <p:sp>
        <p:nvSpPr>
          <p:cNvPr id="467" name="Google Shape;467;p32"/>
          <p:cNvSpPr/>
          <p:nvPr/>
        </p:nvSpPr>
        <p:spPr>
          <a:xfrm>
            <a:off x="4589856" y="1344412"/>
            <a:ext cx="351000" cy="351000"/>
          </a:xfrm>
          <a:prstGeom prst="ellipse">
            <a:avLst/>
          </a:prstGeom>
          <a:solidFill>
            <a:srgbClr val="BEBE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8" name="Google Shape;468;p32"/>
          <p:cNvSpPr txBox="1"/>
          <p:nvPr/>
        </p:nvSpPr>
        <p:spPr>
          <a:xfrm>
            <a:off x="4476096" y="1817474"/>
            <a:ext cx="5784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week 6~7 </a:t>
            </a:r>
            <a:endParaRPr sz="1400" b="1">
              <a:solidFill>
                <a:schemeClr val="dk1"/>
              </a:solidFill>
              <a:latin typeface="Arial"/>
              <a:ea typeface="Arial"/>
              <a:cs typeface="Arial"/>
              <a:sym typeface="Arial"/>
            </a:endParaRPr>
          </a:p>
        </p:txBody>
      </p:sp>
      <p:sp>
        <p:nvSpPr>
          <p:cNvPr id="469" name="Google Shape;469;p32"/>
          <p:cNvSpPr txBox="1"/>
          <p:nvPr/>
        </p:nvSpPr>
        <p:spPr>
          <a:xfrm>
            <a:off x="3885800" y="2363350"/>
            <a:ext cx="17706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b="1">
                <a:solidFill>
                  <a:schemeClr val="dk1"/>
                </a:solidFill>
              </a:rPr>
              <a:t>Impl Custom Library</a:t>
            </a:r>
            <a:endParaRPr sz="1100"/>
          </a:p>
        </p:txBody>
      </p:sp>
      <p:cxnSp>
        <p:nvCxnSpPr>
          <p:cNvPr id="470" name="Google Shape;470;p32"/>
          <p:cNvCxnSpPr/>
          <p:nvPr/>
        </p:nvCxnSpPr>
        <p:spPr>
          <a:xfrm>
            <a:off x="-4650" y="3107939"/>
            <a:ext cx="9153300" cy="0"/>
          </a:xfrm>
          <a:prstGeom prst="straightConnector1">
            <a:avLst/>
          </a:prstGeom>
          <a:noFill/>
          <a:ln w="12700" cap="flat" cmpd="sng">
            <a:solidFill>
              <a:srgbClr val="D8D8D8"/>
            </a:solidFill>
            <a:prstDash val="dash"/>
            <a:miter lim="800000"/>
            <a:headEnd type="none" w="sm" len="sm"/>
            <a:tailEnd type="none" w="sm" len="sm"/>
          </a:ln>
        </p:spPr>
      </p:cxnSp>
      <p:sp>
        <p:nvSpPr>
          <p:cNvPr id="471" name="Google Shape;471;p32"/>
          <p:cNvSpPr/>
          <p:nvPr/>
        </p:nvSpPr>
        <p:spPr>
          <a:xfrm>
            <a:off x="4433686" y="2949637"/>
            <a:ext cx="351000" cy="351000"/>
          </a:xfrm>
          <a:prstGeom prst="ellipse">
            <a:avLst/>
          </a:prstGeom>
          <a:solidFill>
            <a:srgbClr val="BEBE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2" name="Google Shape;472;p32"/>
          <p:cNvSpPr txBox="1"/>
          <p:nvPr/>
        </p:nvSpPr>
        <p:spPr>
          <a:xfrm>
            <a:off x="4274148" y="3417925"/>
            <a:ext cx="7035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week 8~11</a:t>
            </a:r>
            <a:endParaRPr sz="1400" b="1">
              <a:solidFill>
                <a:schemeClr val="dk1"/>
              </a:solidFill>
              <a:latin typeface="Arial"/>
              <a:ea typeface="Arial"/>
              <a:cs typeface="Arial"/>
              <a:sym typeface="Arial"/>
            </a:endParaRPr>
          </a:p>
        </p:txBody>
      </p:sp>
      <p:sp>
        <p:nvSpPr>
          <p:cNvPr id="473" name="Google Shape;473;p32"/>
          <p:cNvSpPr txBox="1"/>
          <p:nvPr/>
        </p:nvSpPr>
        <p:spPr>
          <a:xfrm>
            <a:off x="3805829" y="3968582"/>
            <a:ext cx="16068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b="1">
                <a:solidFill>
                  <a:schemeClr val="dk1"/>
                </a:solidFill>
              </a:rPr>
              <a:t>Develop web app</a:t>
            </a:r>
            <a:endParaRPr sz="1100"/>
          </a:p>
        </p:txBody>
      </p:sp>
      <p:sp>
        <p:nvSpPr>
          <p:cNvPr id="474" name="Google Shape;474;p32"/>
          <p:cNvSpPr/>
          <p:nvPr/>
        </p:nvSpPr>
        <p:spPr>
          <a:xfrm>
            <a:off x="6204166" y="2949637"/>
            <a:ext cx="351000" cy="351000"/>
          </a:xfrm>
          <a:prstGeom prst="ellipse">
            <a:avLst/>
          </a:prstGeom>
          <a:solidFill>
            <a:srgbClr val="BEBE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5" name="Google Shape;475;p32"/>
          <p:cNvSpPr txBox="1"/>
          <p:nvPr/>
        </p:nvSpPr>
        <p:spPr>
          <a:xfrm>
            <a:off x="5985754" y="3395913"/>
            <a:ext cx="787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week</a:t>
            </a:r>
            <a:endParaRPr b="1">
              <a:solidFill>
                <a:schemeClr val="dk1"/>
              </a:solidFill>
            </a:endParaRPr>
          </a:p>
          <a:p>
            <a:pPr marL="0" marR="0" lvl="0" indent="0" algn="ctr" rtl="0">
              <a:spcBef>
                <a:spcPts val="0"/>
              </a:spcBef>
              <a:spcAft>
                <a:spcPts val="0"/>
              </a:spcAft>
              <a:buNone/>
            </a:pPr>
            <a:r>
              <a:rPr lang="ko" b="1">
                <a:solidFill>
                  <a:schemeClr val="dk1"/>
                </a:solidFill>
              </a:rPr>
              <a:t>12 </a:t>
            </a:r>
            <a:endParaRPr sz="1400" b="1">
              <a:solidFill>
                <a:schemeClr val="dk1"/>
              </a:solidFill>
              <a:latin typeface="Arial"/>
              <a:ea typeface="Arial"/>
              <a:cs typeface="Arial"/>
              <a:sym typeface="Arial"/>
            </a:endParaRPr>
          </a:p>
        </p:txBody>
      </p:sp>
      <p:sp>
        <p:nvSpPr>
          <p:cNvPr id="476" name="Google Shape;476;p32"/>
          <p:cNvSpPr txBox="1"/>
          <p:nvPr/>
        </p:nvSpPr>
        <p:spPr>
          <a:xfrm>
            <a:off x="5576309" y="3968582"/>
            <a:ext cx="16068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b="1">
                <a:solidFill>
                  <a:schemeClr val="dk1"/>
                </a:solidFill>
              </a:rPr>
              <a:t>UI / UX</a:t>
            </a:r>
            <a:endParaRPr sz="1100"/>
          </a:p>
        </p:txBody>
      </p:sp>
      <p:sp>
        <p:nvSpPr>
          <p:cNvPr id="477" name="Google Shape;477;p32"/>
          <p:cNvSpPr/>
          <p:nvPr/>
        </p:nvSpPr>
        <p:spPr>
          <a:xfrm>
            <a:off x="7974646" y="2949637"/>
            <a:ext cx="351000" cy="351000"/>
          </a:xfrm>
          <a:prstGeom prst="ellipse">
            <a:avLst/>
          </a:prstGeom>
          <a:solidFill>
            <a:srgbClr val="BEBE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8" name="Google Shape;478;p32"/>
          <p:cNvSpPr txBox="1"/>
          <p:nvPr/>
        </p:nvSpPr>
        <p:spPr>
          <a:xfrm>
            <a:off x="7756304" y="3417925"/>
            <a:ext cx="787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week</a:t>
            </a:r>
            <a:endParaRPr b="1">
              <a:solidFill>
                <a:schemeClr val="dk1"/>
              </a:solidFill>
            </a:endParaRPr>
          </a:p>
          <a:p>
            <a:pPr marL="0" marR="0" lvl="0" indent="0" algn="ctr" rtl="0">
              <a:spcBef>
                <a:spcPts val="0"/>
              </a:spcBef>
              <a:spcAft>
                <a:spcPts val="0"/>
              </a:spcAft>
              <a:buNone/>
            </a:pPr>
            <a:r>
              <a:rPr lang="ko" b="1">
                <a:solidFill>
                  <a:schemeClr val="dk1"/>
                </a:solidFill>
              </a:rPr>
              <a:t>13~15</a:t>
            </a:r>
            <a:endParaRPr sz="1400" b="1">
              <a:solidFill>
                <a:schemeClr val="dk1"/>
              </a:solidFill>
              <a:latin typeface="Arial"/>
              <a:ea typeface="Arial"/>
              <a:cs typeface="Arial"/>
              <a:sym typeface="Arial"/>
            </a:endParaRPr>
          </a:p>
        </p:txBody>
      </p:sp>
      <p:sp>
        <p:nvSpPr>
          <p:cNvPr id="479" name="Google Shape;479;p32"/>
          <p:cNvSpPr txBox="1"/>
          <p:nvPr/>
        </p:nvSpPr>
        <p:spPr>
          <a:xfrm>
            <a:off x="7346789" y="3968582"/>
            <a:ext cx="16068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b="1">
                <a:solidFill>
                  <a:schemeClr val="dk1"/>
                </a:solidFill>
              </a:rPr>
              <a:t>deploy/test</a:t>
            </a:r>
            <a:endParaRPr sz="1100"/>
          </a:p>
        </p:txBody>
      </p:sp>
      <p:sp>
        <p:nvSpPr>
          <p:cNvPr id="480" name="Google Shape;480;p32"/>
          <p:cNvSpPr/>
          <p:nvPr/>
        </p:nvSpPr>
        <p:spPr>
          <a:xfrm>
            <a:off x="1092026" y="1344412"/>
            <a:ext cx="351000" cy="351000"/>
          </a:xfrm>
          <a:prstGeom prst="ellipse">
            <a:avLst/>
          </a:prstGeom>
          <a:solidFill>
            <a:srgbClr val="BEBEB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81" name="Google Shape;481;p32"/>
          <p:cNvSpPr txBox="1"/>
          <p:nvPr/>
        </p:nvSpPr>
        <p:spPr>
          <a:xfrm>
            <a:off x="932552" y="1790675"/>
            <a:ext cx="669900" cy="7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week</a:t>
            </a:r>
            <a:endParaRPr b="1">
              <a:solidFill>
                <a:schemeClr val="dk1"/>
              </a:solidFill>
            </a:endParaRPr>
          </a:p>
          <a:p>
            <a:pPr marL="0" marR="0" lvl="0" indent="0" algn="ctr" rtl="0">
              <a:spcBef>
                <a:spcPts val="0"/>
              </a:spcBef>
              <a:spcAft>
                <a:spcPts val="0"/>
              </a:spcAft>
              <a:buNone/>
            </a:pPr>
            <a:r>
              <a:rPr lang="ko" b="1">
                <a:solidFill>
                  <a:schemeClr val="dk1"/>
                </a:solidFill>
              </a:rPr>
              <a:t>2~3</a:t>
            </a:r>
            <a:endParaRPr b="1">
              <a:solidFill>
                <a:schemeClr val="dk1"/>
              </a:solidFill>
            </a:endParaRPr>
          </a:p>
          <a:p>
            <a:pPr marL="0" marR="0" lvl="0" indent="0" algn="ctr" rtl="0">
              <a:spcBef>
                <a:spcPts val="0"/>
              </a:spcBef>
              <a:spcAft>
                <a:spcPts val="0"/>
              </a:spcAft>
              <a:buNone/>
            </a:pPr>
            <a:endParaRPr b="1">
              <a:solidFill>
                <a:schemeClr val="dk1"/>
              </a:solidFill>
            </a:endParaRPr>
          </a:p>
        </p:txBody>
      </p:sp>
      <p:sp>
        <p:nvSpPr>
          <p:cNvPr id="482" name="Google Shape;482;p32"/>
          <p:cNvSpPr txBox="1"/>
          <p:nvPr/>
        </p:nvSpPr>
        <p:spPr>
          <a:xfrm>
            <a:off x="464169" y="2363357"/>
            <a:ext cx="16068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200" b="1">
                <a:solidFill>
                  <a:schemeClr val="dk1"/>
                </a:solidFill>
              </a:rPr>
              <a:t>Problem Definition</a:t>
            </a:r>
            <a:endParaRPr sz="1100"/>
          </a:p>
        </p:txBody>
      </p:sp>
      <p:sp>
        <p:nvSpPr>
          <p:cNvPr id="483" name="Google Shape;483;p32"/>
          <p:cNvSpPr/>
          <p:nvPr/>
        </p:nvSpPr>
        <p:spPr>
          <a:xfrm>
            <a:off x="8006150" y="4608050"/>
            <a:ext cx="1248600" cy="72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B1B"/>
        </a:solidFill>
        <a:effectLst/>
      </p:bgPr>
    </p:bg>
    <p:spTree>
      <p:nvGrpSpPr>
        <p:cNvPr id="1" name="Shape 487"/>
        <p:cNvGrpSpPr/>
        <p:nvPr/>
      </p:nvGrpSpPr>
      <p:grpSpPr>
        <a:xfrm>
          <a:off x="0" y="0"/>
          <a:ext cx="0" cy="0"/>
          <a:chOff x="0" y="0"/>
          <a:chExt cx="0" cy="0"/>
        </a:xfrm>
      </p:grpSpPr>
      <p:pic>
        <p:nvPicPr>
          <p:cNvPr id="488" name="Google Shape;488;p33"/>
          <p:cNvPicPr preferRelativeResize="0"/>
          <p:nvPr/>
        </p:nvPicPr>
        <p:blipFill rotWithShape="1">
          <a:blip r:embed="rId3">
            <a:alphaModFix/>
          </a:blip>
          <a:srcRect/>
          <a:stretch/>
        </p:blipFill>
        <p:spPr>
          <a:xfrm>
            <a:off x="4557487" y="0"/>
            <a:ext cx="4585705" cy="5143500"/>
          </a:xfrm>
          <a:prstGeom prst="rect">
            <a:avLst/>
          </a:prstGeom>
          <a:noFill/>
          <a:ln>
            <a:noFill/>
          </a:ln>
        </p:spPr>
      </p:pic>
      <p:cxnSp>
        <p:nvCxnSpPr>
          <p:cNvPr id="489" name="Google Shape;489;p33"/>
          <p:cNvCxnSpPr/>
          <p:nvPr/>
        </p:nvCxnSpPr>
        <p:spPr>
          <a:xfrm>
            <a:off x="553453" y="1927767"/>
            <a:ext cx="4018547" cy="0"/>
          </a:xfrm>
          <a:prstGeom prst="straightConnector1">
            <a:avLst/>
          </a:prstGeom>
          <a:noFill/>
          <a:ln w="190500" cap="flat" cmpd="sng">
            <a:solidFill>
              <a:schemeClr val="lt1"/>
            </a:solidFill>
            <a:prstDash val="solid"/>
            <a:miter lim="800000"/>
            <a:headEnd type="none" w="sm" len="sm"/>
            <a:tailEnd type="none" w="sm" len="sm"/>
          </a:ln>
        </p:spPr>
      </p:cxnSp>
      <p:sp>
        <p:nvSpPr>
          <p:cNvPr id="490" name="Google Shape;490;p33"/>
          <p:cNvSpPr txBox="1"/>
          <p:nvPr/>
        </p:nvSpPr>
        <p:spPr>
          <a:xfrm>
            <a:off x="553453" y="2103988"/>
            <a:ext cx="787716"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b="1">
                <a:solidFill>
                  <a:schemeClr val="lt1"/>
                </a:solidFill>
                <a:latin typeface="Arial"/>
                <a:ea typeface="Arial"/>
                <a:cs typeface="Arial"/>
                <a:sym typeface="Arial"/>
              </a:rPr>
              <a:t>Part 2</a:t>
            </a:r>
            <a:endParaRPr sz="1800" b="1">
              <a:solidFill>
                <a:schemeClr val="lt1"/>
              </a:solidFill>
              <a:latin typeface="Arial"/>
              <a:ea typeface="Arial"/>
              <a:cs typeface="Arial"/>
              <a:sym typeface="Arial"/>
            </a:endParaRPr>
          </a:p>
        </p:txBody>
      </p:sp>
      <p:sp>
        <p:nvSpPr>
          <p:cNvPr id="491" name="Google Shape;491;p33"/>
          <p:cNvSpPr txBox="1"/>
          <p:nvPr/>
        </p:nvSpPr>
        <p:spPr>
          <a:xfrm>
            <a:off x="1301495" y="2103988"/>
            <a:ext cx="20718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p:txBody>
      </p:sp>
      <p:sp>
        <p:nvSpPr>
          <p:cNvPr id="492" name="Google Shape;492;p33"/>
          <p:cNvSpPr txBox="1"/>
          <p:nvPr/>
        </p:nvSpPr>
        <p:spPr>
          <a:xfrm>
            <a:off x="7498684" y="4934084"/>
            <a:ext cx="1646125" cy="173124"/>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700">
                <a:solidFill>
                  <a:schemeClr val="lt1"/>
                </a:solidFill>
                <a:latin typeface="Arial"/>
                <a:ea typeface="Arial"/>
                <a:cs typeface="Arial"/>
                <a:sym typeface="Arial"/>
              </a:rPr>
              <a:t>ⓒSaebyeol Yu. Saebyeol’s PowerPoint</a:t>
            </a:r>
            <a:endParaRPr sz="700">
              <a:solidFill>
                <a:schemeClr val="lt1"/>
              </a:solidFill>
              <a:latin typeface="Arial"/>
              <a:ea typeface="Arial"/>
              <a:cs typeface="Arial"/>
              <a:sym typeface="Arial"/>
            </a:endParaRPr>
          </a:p>
        </p:txBody>
      </p:sp>
      <p:sp>
        <p:nvSpPr>
          <p:cNvPr id="493" name="Google Shape;493;p33"/>
          <p:cNvSpPr txBox="1"/>
          <p:nvPr/>
        </p:nvSpPr>
        <p:spPr>
          <a:xfrm>
            <a:off x="1301495" y="2103988"/>
            <a:ext cx="20718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lt1"/>
                </a:solidFill>
              </a:rPr>
              <a:t>Design &amp; Implementation</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4" descr="텍스트이(가) 표시된 사진&#10;&#10;자동 생성된 설명"/>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99" name="Google Shape;499;p34"/>
          <p:cNvSpPr txBox="1"/>
          <p:nvPr/>
        </p:nvSpPr>
        <p:spPr>
          <a:xfrm>
            <a:off x="1021300" y="3663625"/>
            <a:ext cx="7230300" cy="1177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7200" b="1">
                <a:solidFill>
                  <a:schemeClr val="lt1"/>
                </a:solidFill>
              </a:rPr>
              <a:t>Final Design</a:t>
            </a:r>
            <a:endParaRPr sz="7200" b="1">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111 고르곤졸라">
      <a:dk1>
        <a:srgbClr val="3A3838"/>
      </a:dk1>
      <a:lt1>
        <a:srgbClr val="FFFFFF"/>
      </a:lt1>
      <a:dk2>
        <a:srgbClr val="5D5B5B"/>
      </a:dk2>
      <a:lt2>
        <a:srgbClr val="F2F2F2"/>
      </a:lt2>
      <a:accent1>
        <a:srgbClr val="5F5F5D"/>
      </a:accent1>
      <a:accent2>
        <a:srgbClr val="7C7C7A"/>
      </a:accent2>
      <a:accent3>
        <a:srgbClr val="BEB7B1"/>
      </a:accent3>
      <a:accent4>
        <a:srgbClr val="3D3A35"/>
      </a:accent4>
      <a:accent5>
        <a:srgbClr val="D1C6AE"/>
      </a:accent5>
      <a:accent6>
        <a:srgbClr val="DFD8C7"/>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2245</Words>
  <Application>Microsoft Office PowerPoint</Application>
  <PresentationFormat>화면 슬라이드 쇼(16:9)</PresentationFormat>
  <Paragraphs>292</Paragraphs>
  <Slides>39</Slides>
  <Notes>39</Notes>
  <HiddenSlides>0</HiddenSlides>
  <MMClips>1</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39</vt:i4>
      </vt:variant>
    </vt:vector>
  </HeadingPairs>
  <TitlesOfParts>
    <vt:vector size="46" baseType="lpstr">
      <vt:lpstr>Arial</vt:lpstr>
      <vt:lpstr>Maven Pro</vt:lpstr>
      <vt:lpstr>Nunito</vt:lpstr>
      <vt:lpstr>Noto Sans Symbols</vt:lpstr>
      <vt:lpstr>Microsoft Yahei</vt:lpstr>
      <vt:lpstr>Momentum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김경현</dc:creator>
  <cp:lastModifiedBy>김경현</cp:lastModifiedBy>
  <cp:revision>1</cp:revision>
  <dcterms:modified xsi:type="dcterms:W3CDTF">2024-12-05T18:04:19Z</dcterms:modified>
</cp:coreProperties>
</file>